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1531600" cy="6489700"/>
  <p:notesSz cx="11531600" cy="648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870" y="2011807"/>
            <a:ext cx="9801860" cy="1362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2915" y="2625725"/>
            <a:ext cx="9325768" cy="1177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9605" y="1425575"/>
            <a:ext cx="9592389" cy="1814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853587" y="6218137"/>
            <a:ext cx="532129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FadelMegahed" TargetMode="External"/><Relationship Id="rId3" Type="http://schemas.openxmlformats.org/officeDocument/2006/relationships/hyperlink" Target="https://github.com/fmegahed/" TargetMode="External"/><Relationship Id="rId4" Type="http://schemas.openxmlformats.org/officeDocument/2006/relationships/hyperlink" Target="mailto:fmegahed@miamioh.edu" TargetMode="External"/><Relationship Id="rId5" Type="http://schemas.openxmlformats.org/officeDocument/2006/relationships/hyperlink" Target="https://calendly.com/fmegahed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veibeenpwned.com/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veibeenpwned.com/" TargetMode="External"/><Relationship Id="rId3" Type="http://schemas.openxmlformats.org/officeDocument/2006/relationships/image" Target="../media/image1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ormationisbeautiful.net/workshops" TargetMode="External"/><Relationship Id="rId3" Type="http://schemas.openxmlformats.org/officeDocument/2006/relationships/image" Target="../media/image1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hyperlink" Target="https://arizona.aws.openrepository.com/handle/10150/625581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arizona.aws.openrepository.com/handle/10150/625581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hyperlink" Target="https://venturebeat.com/security/why-attackers-love-to-target-iot-devices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eb.stanford.edu/class/cs259d/lectures/Session1.pdf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oonline.com/article/567833/equifax-data-breach-faq-what-happened-who-was-affected-what-was-the-impact.html" TargetMode="External"/><Relationship Id="rId3" Type="http://schemas.openxmlformats.org/officeDocument/2006/relationships/hyperlink" Target="https://archive.epic.org/privacy/data-breach/equifax/" TargetMode="External"/><Relationship Id="rId4" Type="http://schemas.openxmlformats.org/officeDocument/2006/relationships/hyperlink" Target="https://miamioh.instructure.com/courses/229048/assignments/3056659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merriam-webster.com/dictionary/security" TargetMode="External"/><Relationship Id="rId3" Type="http://schemas.openxmlformats.org/officeDocument/2006/relationships/hyperlink" Target="https://www.cengage.com/c/principles-of-information-security-7e-whitman-mattord/9780357506431/" TargetMode="External"/><Relationship Id="rId4" Type="http://schemas.openxmlformats.org/officeDocument/2006/relationships/image" Target="../media/image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rriam-webster.com/dictionary/cybersecurity" TargetMode="External"/><Relationship Id="rId3" Type="http://schemas.openxmlformats.org/officeDocument/2006/relationships/hyperlink" Target="https://www.sans.org/information-security/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1198165"/>
            <a:ext cx="5115560" cy="1139190"/>
          </a:xfrm>
          <a:prstGeom prst="rect"/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3350" spc="10"/>
              <a:t>ISA 419: </a:t>
            </a:r>
            <a:r>
              <a:rPr dirty="0" sz="3350" spc="5"/>
              <a:t>Data-Driven</a:t>
            </a:r>
            <a:r>
              <a:rPr dirty="0" sz="3350" spc="-30"/>
              <a:t> </a:t>
            </a:r>
            <a:r>
              <a:rPr dirty="0" sz="3350" spc="10"/>
              <a:t>Security</a:t>
            </a:r>
            <a:endParaRPr sz="3350"/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3000">
                <a:latin typeface="Times New Roman"/>
                <a:cs typeface="Times New Roman"/>
              </a:rPr>
              <a:t>01: Introduction to</a:t>
            </a:r>
            <a:r>
              <a:rPr dirty="0" sz="3000" spc="-10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Cybersecurity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873375"/>
            <a:ext cx="4276725" cy="3311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Fadel M. Megahed,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PhD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Professor</a:t>
            </a:r>
            <a:endParaRPr sz="1850">
              <a:latin typeface="Arial"/>
              <a:cs typeface="Arial"/>
            </a:endParaRPr>
          </a:p>
          <a:p>
            <a:pPr marL="12700" marR="1397000">
              <a:lnSpc>
                <a:spcPts val="2030"/>
              </a:lnSpc>
              <a:spcBef>
                <a:spcPts val="165"/>
              </a:spcBef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Farmer School of</a:t>
            </a:r>
            <a:r>
              <a:rPr dirty="0" sz="18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  Miami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309245" marR="1287145" indent="6985">
              <a:lnSpc>
                <a:spcPct val="103000"/>
              </a:lnSpc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2"/>
              </a:rPr>
              <a:t>@FadelMegahed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3"/>
              </a:rPr>
              <a:t>fmegahed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4"/>
              </a:rPr>
              <a:t>fmegahed@miamioh.edu</a:t>
            </a:r>
            <a:endParaRPr sz="185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  <a:spcBef>
                <a:spcPts val="105"/>
              </a:spcBef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Automated Scheduler </a:t>
            </a:r>
            <a:r>
              <a:rPr dirty="0" sz="1850" spc="5">
                <a:solidFill>
                  <a:srgbClr val="83D5D3"/>
                </a:solidFill>
                <a:latin typeface="Arial"/>
                <a:cs typeface="Arial"/>
                <a:hlinkClick r:id="rId5"/>
              </a:rPr>
              <a:t>for Office</a:t>
            </a:r>
            <a:r>
              <a:rPr dirty="0" sz="1850" spc="-2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Hours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4537212"/>
            <a:ext cx="238124" cy="19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4804320"/>
            <a:ext cx="230683" cy="22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29" y="5095881"/>
            <a:ext cx="237909" cy="237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4888" y="5381624"/>
            <a:ext cx="165083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8369934" cy="1035050"/>
          </a:xfrm>
          <a:prstGeom prst="rect"/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355"/>
              </a:spcBef>
            </a:pPr>
            <a:r>
              <a:rPr dirty="0" sz="3350">
                <a:solidFill>
                  <a:srgbClr val="C2132D"/>
                </a:solidFill>
              </a:rPr>
              <a:t>Protocols, </a:t>
            </a:r>
            <a:r>
              <a:rPr dirty="0" sz="3350" spc="10">
                <a:solidFill>
                  <a:srgbClr val="C2132D"/>
                </a:solidFill>
              </a:rPr>
              <a:t>Host-Based </a:t>
            </a:r>
            <a:r>
              <a:rPr dirty="0" sz="3350" spc="5">
                <a:solidFill>
                  <a:srgbClr val="C2132D"/>
                </a:solidFill>
              </a:rPr>
              <a:t>Protections, </a:t>
            </a:r>
            <a:r>
              <a:rPr dirty="0" sz="3350" spc="10">
                <a:solidFill>
                  <a:srgbClr val="C2132D"/>
                </a:solidFill>
              </a:rPr>
              <a:t>and Other </a:t>
            </a:r>
            <a:r>
              <a:rPr dirty="0" sz="3350" spc="-15">
                <a:solidFill>
                  <a:srgbClr val="C2132D"/>
                </a:solidFill>
              </a:rPr>
              <a:t>Key  </a:t>
            </a:r>
            <a:r>
              <a:rPr dirty="0" sz="3350">
                <a:solidFill>
                  <a:srgbClr val="C2132D"/>
                </a:solidFill>
              </a:rPr>
              <a:t>Preventive </a:t>
            </a:r>
            <a:r>
              <a:rPr dirty="0" sz="3350" spc="5">
                <a:solidFill>
                  <a:srgbClr val="C2132D"/>
                </a:solidFill>
              </a:rPr>
              <a:t>Measures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148754" y="1871345"/>
            <a:ext cx="9177020" cy="3044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5080" indent="-133985">
              <a:lnSpc>
                <a:spcPct val="118100"/>
              </a:lnSpc>
              <a:spcBef>
                <a:spcPts val="10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Protocols: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example,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reliance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secure socket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layer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(SSL)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authenticate the web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source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Host-based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protections: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secure operating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systems and/or patching</a:t>
            </a:r>
            <a:endParaRPr sz="1800">
              <a:latin typeface="Roboto"/>
              <a:cs typeface="Roboto"/>
            </a:endParaRPr>
          </a:p>
          <a:p>
            <a:pPr marL="146050" marR="446405" indent="-133985">
              <a:lnSpc>
                <a:spcPct val="118100"/>
              </a:lnSpc>
              <a:spcBef>
                <a:spcPts val="894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Access Control: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Through identification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(username), authentication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(over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computer/  network), and authorization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(file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permissions,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need-to-know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principle)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Firewalls: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control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inter-network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traffic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from/to</a:t>
            </a:r>
            <a:r>
              <a:rPr dirty="0" sz="1800" spc="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internet)</a:t>
            </a:r>
            <a:endParaRPr sz="1800">
              <a:latin typeface="Roboto"/>
              <a:cs typeface="Roboto"/>
            </a:endParaRPr>
          </a:p>
          <a:p>
            <a:pPr marL="146050" marR="425450" indent="-133985">
              <a:lnSpc>
                <a:spcPct val="114599"/>
              </a:lnSpc>
              <a:spcBef>
                <a:spcPts val="975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by design: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reviews,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unit testing,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defense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depth, and principle of least  privilege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30225"/>
            <a:ext cx="6398895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Class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Activity: </a:t>
            </a:r>
            <a:r>
              <a:rPr dirty="0" sz="3350">
                <a:solidFill>
                  <a:srgbClr val="C2132D"/>
                </a:solidFill>
                <a:latin typeface="Roboto Condensed"/>
                <a:cs typeface="Roboto Condensed"/>
              </a:rPr>
              <a:t>Have you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been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Pwned?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754" y="1376044"/>
            <a:ext cx="9420225" cy="412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395605" indent="-133985">
              <a:lnSpc>
                <a:spcPct val="1181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purpose of this class activity is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investigate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how many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web accounts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have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been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breached.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This activity consists of the following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steps: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https://haveibeenpwned.com/</a:t>
            </a:r>
            <a:endParaRPr sz="1800">
              <a:latin typeface="Roboto"/>
              <a:cs typeface="Roboto"/>
            </a:endParaRPr>
          </a:p>
          <a:p>
            <a:pPr marL="146050" marR="5080" indent="-133985">
              <a:lnSpc>
                <a:spcPct val="118100"/>
              </a:lnSpc>
              <a:spcBef>
                <a:spcPts val="819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Insert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email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use most online (e.g., in my case it is my Gmail)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search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bar and  then click on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"pwned?"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Record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count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breaches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were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pwned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in.</a:t>
            </a:r>
            <a:endParaRPr sz="1800">
              <a:latin typeface="Roboto"/>
              <a:cs typeface="Roboto"/>
            </a:endParaRPr>
          </a:p>
          <a:p>
            <a:pPr algn="just" marL="146050" marR="84455" indent="-133985">
              <a:lnSpc>
                <a:spcPct val="118100"/>
              </a:lnSpc>
              <a:spcBef>
                <a:spcPts val="9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Anonymously,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report the count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breaches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survey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site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(you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will need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include  the access code shown in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class).</a:t>
            </a:r>
            <a:endParaRPr sz="1800">
              <a:latin typeface="Roboto"/>
              <a:cs typeface="Roboto"/>
            </a:endParaRPr>
          </a:p>
          <a:p>
            <a:pPr algn="just" marL="146050" marR="80010" indent="-133985">
              <a:lnSpc>
                <a:spcPct val="116300"/>
              </a:lnSpc>
              <a:spcBef>
                <a:spcPts val="865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Outside of class: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Address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breaches by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changing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your password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for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these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sites,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opting  </a:t>
            </a:r>
            <a:r>
              <a:rPr dirty="0" sz="1800" spc="-10" b="1">
                <a:solidFill>
                  <a:srgbClr val="585D60"/>
                </a:solidFill>
                <a:latin typeface="Roboto"/>
                <a:cs typeface="Roboto"/>
              </a:rPr>
              <a:t>into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2-factor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authentication,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changing the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passwords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in other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websites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(if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re-used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this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password).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94912" y="320675"/>
            <a:ext cx="1397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C2132D"/>
                </a:solidFill>
                <a:latin typeface="Courier New"/>
                <a:cs typeface="Courier New"/>
              </a:rPr>
              <a:t>02:00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767397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Class </a:t>
            </a:r>
            <a:r>
              <a:rPr dirty="0" sz="3350" spc="5">
                <a:solidFill>
                  <a:srgbClr val="C2132D"/>
                </a:solidFill>
              </a:rPr>
              <a:t>Activity: </a:t>
            </a:r>
            <a:r>
              <a:rPr dirty="0" sz="3350">
                <a:solidFill>
                  <a:srgbClr val="C2132D"/>
                </a:solidFill>
              </a:rPr>
              <a:t>Have you </a:t>
            </a:r>
            <a:r>
              <a:rPr dirty="0" sz="3350" spc="10">
                <a:solidFill>
                  <a:srgbClr val="C2132D"/>
                </a:solidFill>
              </a:rPr>
              <a:t>been Pwned?</a:t>
            </a:r>
            <a:r>
              <a:rPr dirty="0" sz="3350" spc="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(Cont.)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64121" y="1588730"/>
            <a:ext cx="7722234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35">
                <a:solidFill>
                  <a:srgbClr val="252A36"/>
                </a:solidFill>
                <a:latin typeface="Calibri"/>
                <a:cs typeface="Calibri"/>
              </a:rPr>
              <a:t>ny</a:t>
            </a:r>
            <a:r>
              <a:rPr dirty="0" sz="1750" spc="-8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120">
                <a:solidFill>
                  <a:srgbClr val="252A36"/>
                </a:solidFill>
                <a:latin typeface="Calibri"/>
                <a:cs typeface="Calibri"/>
              </a:rPr>
              <a:t>data</a:t>
            </a:r>
            <a:r>
              <a:rPr dirty="0" sz="1750" spc="-5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90">
                <a:solidFill>
                  <a:srgbClr val="252A36"/>
                </a:solidFill>
                <a:latin typeface="Calibri"/>
                <a:cs typeface="Calibri"/>
              </a:rPr>
              <a:t>breaches</a:t>
            </a:r>
            <a:r>
              <a:rPr dirty="0" sz="1750" spc="-5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95">
                <a:solidFill>
                  <a:srgbClr val="252A36"/>
                </a:solidFill>
                <a:latin typeface="Calibri"/>
                <a:cs typeface="Calibri"/>
              </a:rPr>
              <a:t>have</a:t>
            </a:r>
            <a:r>
              <a:rPr dirty="0" sz="1750" spc="-8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50">
                <a:solidFill>
                  <a:srgbClr val="252A36"/>
                </a:solidFill>
                <a:latin typeface="Calibri"/>
                <a:cs typeface="Calibri"/>
              </a:rPr>
              <a:t>you</a:t>
            </a:r>
            <a:r>
              <a:rPr dirty="0" sz="1750" spc="-5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85">
                <a:solidFill>
                  <a:srgbClr val="252A36"/>
                </a:solidFill>
                <a:latin typeface="Calibri"/>
                <a:cs typeface="Calibri"/>
              </a:rPr>
              <a:t>been</a:t>
            </a:r>
            <a:r>
              <a:rPr dirty="0" sz="1750" spc="-5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35">
                <a:solidFill>
                  <a:srgbClr val="252A36"/>
                </a:solidFill>
                <a:latin typeface="Calibri"/>
                <a:cs typeface="Calibri"/>
              </a:rPr>
              <a:t>involved</a:t>
            </a:r>
            <a:r>
              <a:rPr dirty="0" sz="1750" spc="-5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-60">
                <a:solidFill>
                  <a:srgbClr val="252A36"/>
                </a:solidFill>
                <a:latin typeface="Calibri"/>
                <a:cs typeface="Calibri"/>
              </a:rPr>
              <a:t>in,</a:t>
            </a:r>
            <a:r>
              <a:rPr dirty="0" sz="1750" spc="-55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sz="1750" spc="55">
                <a:solidFill>
                  <a:srgbClr val="252A36"/>
                </a:solidFill>
                <a:latin typeface="Calibri"/>
                <a:cs typeface="Calibri"/>
              </a:rPr>
              <a:t>per</a:t>
            </a:r>
            <a:r>
              <a:rPr dirty="0" sz="1750" spc="-90">
                <a:solidFill>
                  <a:srgbClr val="252A36"/>
                </a:solidFill>
                <a:latin typeface="Calibri"/>
                <a:cs typeface="Calibri"/>
              </a:rPr>
              <a:t> </a:t>
            </a:r>
            <a:r>
              <a:rPr dirty="0" u="heavy" sz="1750" spc="-925">
                <a:solidFill>
                  <a:srgbClr val="5C6067"/>
                </a:solidFill>
                <a:uFill>
                  <a:solidFill>
                    <a:srgbClr val="186BFF"/>
                  </a:solidFill>
                </a:uFill>
                <a:latin typeface="Calibri"/>
                <a:cs typeface="Calibri"/>
              </a:rPr>
              <a:t>h</a:t>
            </a:r>
            <a:r>
              <a:rPr dirty="0" sz="1750" spc="520">
                <a:solidFill>
                  <a:srgbClr val="5C6067"/>
                </a:solidFill>
                <a:latin typeface="Calibri"/>
                <a:cs typeface="Calibri"/>
                <a:hlinkClick r:id="rId2"/>
              </a:rPr>
              <a:t> </a:t>
            </a:r>
            <a:r>
              <a:rPr dirty="0" u="heavy" sz="1750" spc="30">
                <a:solidFill>
                  <a:srgbClr val="5C6067"/>
                </a:solidFill>
                <a:uFill>
                  <a:solidFill>
                    <a:srgbClr val="186BFF"/>
                  </a:solidFill>
                </a:uFill>
                <a:latin typeface="Calibri"/>
                <a:cs typeface="Calibri"/>
                <a:hlinkClick r:id="rId2"/>
              </a:rPr>
              <a:t>tt</a:t>
            </a:r>
            <a:r>
              <a:rPr dirty="0" sz="1750" spc="30">
                <a:solidFill>
                  <a:srgbClr val="5C6067"/>
                </a:solidFill>
                <a:latin typeface="Calibri"/>
                <a:cs typeface="Calibri"/>
                <a:hlinkClick r:id="rId2"/>
              </a:rPr>
              <a:t>p</a:t>
            </a:r>
            <a:r>
              <a:rPr dirty="0" u="heavy" sz="1750" spc="30">
                <a:solidFill>
                  <a:srgbClr val="5C6067"/>
                </a:solidFill>
                <a:uFill>
                  <a:solidFill>
                    <a:srgbClr val="186BFF"/>
                  </a:solidFill>
                </a:uFill>
                <a:latin typeface="Calibri"/>
                <a:cs typeface="Calibri"/>
                <a:hlinkClick r:id="rId2"/>
              </a:rPr>
              <a:t>s://haveibeenpwned.com/</a:t>
            </a:r>
            <a:r>
              <a:rPr dirty="0" sz="1750" spc="-55">
                <a:solidFill>
                  <a:srgbClr val="5C6067"/>
                </a:solidFill>
                <a:latin typeface="Calibri"/>
                <a:cs typeface="Calibri"/>
                <a:hlinkClick r:id="rId2"/>
              </a:rPr>
              <a:t> </a:t>
            </a:r>
            <a:r>
              <a:rPr dirty="0" sz="1750">
                <a:solidFill>
                  <a:srgbClr val="252A36"/>
                </a:solidFill>
                <a:latin typeface="Calibri"/>
                <a:cs typeface="Calibri"/>
              </a:rPr>
              <a:t>?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5242649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 h="0">
                <a:moveTo>
                  <a:pt x="0" y="0"/>
                </a:moveTo>
                <a:lnTo>
                  <a:pt x="917426" y="0"/>
                </a:lnTo>
              </a:path>
            </a:pathLst>
          </a:custGeom>
          <a:ln w="40401">
            <a:solidFill>
              <a:srgbClr val="186B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75039" y="4906101"/>
          <a:ext cx="7018020" cy="663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7189"/>
                <a:gridCol w="143510"/>
                <a:gridCol w="1647189"/>
                <a:gridCol w="143510"/>
                <a:gridCol w="1647189"/>
                <a:gridCol w="143510"/>
                <a:gridCol w="1647190"/>
              </a:tblGrid>
              <a:tr h="336547">
                <a:tc>
                  <a:txBody>
                    <a:bodyPr/>
                    <a:lstStyle/>
                    <a:p>
                      <a:pPr marL="65405">
                        <a:lnSpc>
                          <a:spcPts val="2155"/>
                        </a:lnSpc>
                      </a:pPr>
                      <a:r>
                        <a:rPr dirty="0" sz="1900">
                          <a:solidFill>
                            <a:srgbClr val="252A36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53975">
                      <a:solidFill>
                        <a:srgbClr val="FF80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55"/>
                        </a:lnSpc>
                      </a:pPr>
                      <a:r>
                        <a:rPr dirty="0" sz="1900">
                          <a:solidFill>
                            <a:srgbClr val="252A36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53975">
                      <a:solidFill>
                        <a:srgbClr val="FF40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63980">
                        <a:lnSpc>
                          <a:spcPts val="2155"/>
                        </a:lnSpc>
                      </a:pPr>
                      <a:r>
                        <a:rPr dirty="0" sz="1900">
                          <a:solidFill>
                            <a:srgbClr val="252A36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53975">
                      <a:solidFill>
                        <a:srgbClr val="FFC7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55"/>
                        </a:lnSpc>
                      </a:pPr>
                      <a:r>
                        <a:rPr dirty="0" sz="1900">
                          <a:solidFill>
                            <a:srgbClr val="252A36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53975">
                      <a:solidFill>
                        <a:srgbClr val="00DA90"/>
                      </a:solidFill>
                      <a:prstDash val="solid"/>
                    </a:lnB>
                  </a:tcPr>
                </a:tc>
              </a:tr>
              <a:tr h="326447"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975"/>
                        </a:spcBef>
                      </a:pPr>
                      <a:r>
                        <a:rPr dirty="0" sz="1250" spc="-30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1-2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T w="53975">
                      <a:solidFill>
                        <a:srgbClr val="FF80A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975"/>
                        </a:spcBef>
                      </a:pPr>
                      <a:r>
                        <a:rPr dirty="0" sz="1250" spc="50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3-5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T w="53975">
                      <a:solidFill>
                        <a:srgbClr val="FF403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39850">
                        <a:lnSpc>
                          <a:spcPts val="1495"/>
                        </a:lnSpc>
                        <a:spcBef>
                          <a:spcPts val="975"/>
                        </a:spcBef>
                      </a:pPr>
                      <a:r>
                        <a:rPr dirty="0" sz="1250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1250" spc="-55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250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250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T w="53975">
                      <a:solidFill>
                        <a:srgbClr val="FFC73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  <a:spcBef>
                          <a:spcPts val="975"/>
                        </a:spcBef>
                      </a:pPr>
                      <a:r>
                        <a:rPr dirty="0" sz="1250" spc="-85">
                          <a:solidFill>
                            <a:srgbClr val="5C6067"/>
                          </a:solidFill>
                          <a:latin typeface="Calibri"/>
                          <a:cs typeface="Calibri"/>
                        </a:rPr>
                        <a:t>11+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T w="53975">
                      <a:solidFill>
                        <a:srgbClr val="00DA9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132325" y="6080981"/>
            <a:ext cx="83912" cy="101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50263" y="2502408"/>
            <a:ext cx="8842375" cy="1039494"/>
          </a:xfrm>
          <a:custGeom>
            <a:avLst/>
            <a:gdLst/>
            <a:ahLst/>
            <a:cxnLst/>
            <a:rect l="l" t="t" r="r" b="b"/>
            <a:pathLst>
              <a:path w="8842375" h="1039495">
                <a:moveTo>
                  <a:pt x="0" y="0"/>
                </a:moveTo>
                <a:lnTo>
                  <a:pt x="8842248" y="0"/>
                </a:lnTo>
                <a:lnTo>
                  <a:pt x="8842248" y="1039368"/>
                </a:lnTo>
                <a:lnTo>
                  <a:pt x="0" y="1039368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95928" y="3023616"/>
            <a:ext cx="3535679" cy="935990"/>
          </a:xfrm>
          <a:custGeom>
            <a:avLst/>
            <a:gdLst/>
            <a:ahLst/>
            <a:cxnLst/>
            <a:rect l="l" t="t" r="r" b="b"/>
            <a:pathLst>
              <a:path w="3535679" h="935989">
                <a:moveTo>
                  <a:pt x="0" y="0"/>
                </a:moveTo>
                <a:lnTo>
                  <a:pt x="3535680" y="0"/>
                </a:lnTo>
                <a:lnTo>
                  <a:pt x="3535680" y="935736"/>
                </a:lnTo>
                <a:lnTo>
                  <a:pt x="0" y="935736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475" rIns="0" bIns="0" rtlCol="0" vert="horz">
            <a:spAutoFit/>
          </a:bodyPr>
          <a:lstStyle/>
          <a:p>
            <a:pPr marL="3119755" marR="5080" indent="-2646680">
              <a:lnSpc>
                <a:spcPts val="4120"/>
              </a:lnSpc>
              <a:spcBef>
                <a:spcPts val="925"/>
              </a:spcBef>
            </a:pPr>
            <a:r>
              <a:rPr dirty="0" spc="-865">
                <a:solidFill>
                  <a:srgbClr val="000000"/>
                </a:solidFill>
              </a:rPr>
              <a:t>P</a:t>
            </a:r>
            <a:r>
              <a:rPr dirty="0" spc="-865"/>
              <a:t>P</a:t>
            </a:r>
            <a:r>
              <a:rPr dirty="0" spc="-865">
                <a:solidFill>
                  <a:srgbClr val="000000"/>
                </a:solidFill>
              </a:rPr>
              <a:t>r</a:t>
            </a:r>
            <a:r>
              <a:rPr dirty="0" spc="-865"/>
              <a:t>r</a:t>
            </a:r>
            <a:r>
              <a:rPr dirty="0" spc="-865">
                <a:solidFill>
                  <a:srgbClr val="000000"/>
                </a:solidFill>
              </a:rPr>
              <a:t>e</a:t>
            </a:r>
            <a:r>
              <a:rPr dirty="0" spc="-865"/>
              <a:t>e</a:t>
            </a:r>
            <a:r>
              <a:rPr dirty="0" spc="-865">
                <a:solidFill>
                  <a:srgbClr val="000000"/>
                </a:solidFill>
              </a:rPr>
              <a:t>v</a:t>
            </a:r>
            <a:r>
              <a:rPr dirty="0" spc="-865"/>
              <a:t>v</a:t>
            </a:r>
            <a:r>
              <a:rPr dirty="0" spc="-865">
                <a:solidFill>
                  <a:srgbClr val="000000"/>
                </a:solidFill>
              </a:rPr>
              <a:t>e</a:t>
            </a:r>
            <a:r>
              <a:rPr dirty="0" spc="-865"/>
              <a:t>e</a:t>
            </a:r>
            <a:r>
              <a:rPr dirty="0" spc="-865">
                <a:solidFill>
                  <a:srgbClr val="000000"/>
                </a:solidFill>
              </a:rPr>
              <a:t>n</a:t>
            </a:r>
            <a:r>
              <a:rPr dirty="0" spc="-865"/>
              <a:t>n</a:t>
            </a:r>
            <a:r>
              <a:rPr dirty="0" spc="-865">
                <a:solidFill>
                  <a:srgbClr val="000000"/>
                </a:solidFill>
              </a:rPr>
              <a:t>t</a:t>
            </a:r>
            <a:r>
              <a:rPr dirty="0" spc="-865"/>
              <a:t>t</a:t>
            </a:r>
            <a:r>
              <a:rPr dirty="0" spc="-865">
                <a:solidFill>
                  <a:srgbClr val="000000"/>
                </a:solidFill>
              </a:rPr>
              <a:t>i</a:t>
            </a:r>
            <a:r>
              <a:rPr dirty="0" spc="-865"/>
              <a:t>i</a:t>
            </a:r>
            <a:r>
              <a:rPr dirty="0" spc="-865">
                <a:solidFill>
                  <a:srgbClr val="000000"/>
                </a:solidFill>
              </a:rPr>
              <a:t>o</a:t>
            </a:r>
            <a:r>
              <a:rPr dirty="0" spc="-865"/>
              <a:t>o</a:t>
            </a:r>
            <a:r>
              <a:rPr dirty="0" spc="-865">
                <a:solidFill>
                  <a:srgbClr val="000000"/>
                </a:solidFill>
              </a:rPr>
              <a:t>n</a:t>
            </a:r>
            <a:r>
              <a:rPr dirty="0" spc="-865"/>
              <a:t>n </a:t>
            </a:r>
            <a:r>
              <a:rPr dirty="0" spc="-955">
                <a:solidFill>
                  <a:srgbClr val="000000"/>
                </a:solidFill>
              </a:rPr>
              <a:t>a</a:t>
            </a:r>
            <a:r>
              <a:rPr dirty="0" spc="-955"/>
              <a:t>a</a:t>
            </a:r>
            <a:r>
              <a:rPr dirty="0" spc="-955">
                <a:solidFill>
                  <a:srgbClr val="000000"/>
                </a:solidFill>
              </a:rPr>
              <a:t>s</a:t>
            </a:r>
            <a:r>
              <a:rPr dirty="0" spc="-955"/>
              <a:t>s</a:t>
            </a:r>
            <a:r>
              <a:rPr dirty="0" spc="20"/>
              <a:t> </a:t>
            </a:r>
            <a:r>
              <a:rPr dirty="0" spc="-980">
                <a:solidFill>
                  <a:srgbClr val="000000"/>
                </a:solidFill>
              </a:rPr>
              <a:t>a</a:t>
            </a:r>
            <a:r>
              <a:rPr dirty="0" spc="-980"/>
              <a:t>a</a:t>
            </a:r>
            <a:r>
              <a:rPr dirty="0" spc="20"/>
              <a:t> </a:t>
            </a:r>
            <a:r>
              <a:rPr dirty="0" spc="-880">
                <a:solidFill>
                  <a:srgbClr val="000000"/>
                </a:solidFill>
              </a:rPr>
              <a:t>S</a:t>
            </a:r>
            <a:r>
              <a:rPr dirty="0" spc="-880"/>
              <a:t>S</a:t>
            </a:r>
            <a:r>
              <a:rPr dirty="0" spc="-880">
                <a:solidFill>
                  <a:srgbClr val="000000"/>
                </a:solidFill>
              </a:rPr>
              <a:t>o</a:t>
            </a:r>
            <a:r>
              <a:rPr dirty="0" spc="-880"/>
              <a:t>o</a:t>
            </a:r>
            <a:r>
              <a:rPr dirty="0" spc="-880">
                <a:solidFill>
                  <a:srgbClr val="000000"/>
                </a:solidFill>
              </a:rPr>
              <a:t>l</a:t>
            </a:r>
            <a:r>
              <a:rPr dirty="0" spc="-880"/>
              <a:t>l</a:t>
            </a:r>
            <a:r>
              <a:rPr dirty="0" spc="-880">
                <a:solidFill>
                  <a:srgbClr val="000000"/>
                </a:solidFill>
              </a:rPr>
              <a:t>e</a:t>
            </a:r>
            <a:r>
              <a:rPr dirty="0" spc="-880"/>
              <a:t>e </a:t>
            </a:r>
            <a:r>
              <a:rPr dirty="0" spc="-810">
                <a:solidFill>
                  <a:srgbClr val="000000"/>
                </a:solidFill>
              </a:rPr>
              <a:t>S</a:t>
            </a:r>
            <a:r>
              <a:rPr dirty="0" spc="-810"/>
              <a:t>S</a:t>
            </a:r>
            <a:r>
              <a:rPr dirty="0" spc="-810">
                <a:solidFill>
                  <a:srgbClr val="000000"/>
                </a:solidFill>
              </a:rPr>
              <a:t>e</a:t>
            </a:r>
            <a:r>
              <a:rPr dirty="0" spc="-810"/>
              <a:t>e</a:t>
            </a:r>
            <a:r>
              <a:rPr dirty="0" spc="-810">
                <a:solidFill>
                  <a:srgbClr val="000000"/>
                </a:solidFill>
              </a:rPr>
              <a:t>c</a:t>
            </a:r>
            <a:r>
              <a:rPr dirty="0" spc="-810"/>
              <a:t>c</a:t>
            </a:r>
            <a:r>
              <a:rPr dirty="0" spc="-810">
                <a:solidFill>
                  <a:srgbClr val="000000"/>
                </a:solidFill>
              </a:rPr>
              <a:t>u</a:t>
            </a:r>
            <a:r>
              <a:rPr dirty="0" spc="-810"/>
              <a:t>ur</a:t>
            </a:r>
            <a:r>
              <a:rPr dirty="0" spc="-810">
                <a:solidFill>
                  <a:srgbClr val="000000"/>
                </a:solidFill>
              </a:rPr>
              <a:t>r</a:t>
            </a:r>
            <a:r>
              <a:rPr dirty="0" spc="-810"/>
              <a:t>i</a:t>
            </a:r>
            <a:r>
              <a:rPr dirty="0" spc="-810">
                <a:solidFill>
                  <a:srgbClr val="000000"/>
                </a:solidFill>
              </a:rPr>
              <a:t>i</a:t>
            </a:r>
            <a:r>
              <a:rPr dirty="0" spc="-810"/>
              <a:t>t</a:t>
            </a:r>
            <a:r>
              <a:rPr dirty="0" spc="-810">
                <a:solidFill>
                  <a:srgbClr val="000000"/>
                </a:solidFill>
              </a:rPr>
              <a:t>ty</a:t>
            </a:r>
            <a:r>
              <a:rPr dirty="0" spc="-810"/>
              <a:t>y </a:t>
            </a:r>
            <a:r>
              <a:rPr dirty="0" spc="-1000">
                <a:solidFill>
                  <a:srgbClr val="000000"/>
                </a:solidFill>
              </a:rPr>
              <a:t>M</a:t>
            </a:r>
            <a:r>
              <a:rPr dirty="0" spc="-1000"/>
              <a:t>M</a:t>
            </a:r>
            <a:r>
              <a:rPr dirty="0" spc="-1000">
                <a:solidFill>
                  <a:srgbClr val="000000"/>
                </a:solidFill>
              </a:rPr>
              <a:t>e</a:t>
            </a:r>
            <a:r>
              <a:rPr dirty="0" spc="-1000"/>
              <a:t>ea</a:t>
            </a:r>
            <a:r>
              <a:rPr dirty="0" spc="-1000">
                <a:solidFill>
                  <a:srgbClr val="000000"/>
                </a:solidFill>
              </a:rPr>
              <a:t>a</a:t>
            </a:r>
            <a:r>
              <a:rPr dirty="0" spc="-1000"/>
              <a:t>s</a:t>
            </a:r>
            <a:r>
              <a:rPr dirty="0" spc="-1000">
                <a:solidFill>
                  <a:srgbClr val="000000"/>
                </a:solidFill>
              </a:rPr>
              <a:t>s</a:t>
            </a:r>
            <a:r>
              <a:rPr dirty="0" spc="-1000"/>
              <a:t>u</a:t>
            </a:r>
            <a:r>
              <a:rPr dirty="0" spc="-1000">
                <a:solidFill>
                  <a:srgbClr val="000000"/>
                </a:solidFill>
              </a:rPr>
              <a:t>u</a:t>
            </a:r>
            <a:r>
              <a:rPr dirty="0" spc="-1000"/>
              <a:t>r</a:t>
            </a:r>
            <a:r>
              <a:rPr dirty="0" spc="-1000">
                <a:solidFill>
                  <a:srgbClr val="000000"/>
                </a:solidFill>
              </a:rPr>
              <a:t>r</a:t>
            </a:r>
            <a:r>
              <a:rPr dirty="0" spc="-1000"/>
              <a:t>e</a:t>
            </a:r>
            <a:r>
              <a:rPr dirty="0" spc="-1000">
                <a:solidFill>
                  <a:srgbClr val="000000"/>
                </a:solidFill>
              </a:rPr>
              <a:t>e</a:t>
            </a:r>
            <a:r>
              <a:rPr dirty="0" spc="20">
                <a:solidFill>
                  <a:srgbClr val="000000"/>
                </a:solidFill>
              </a:rPr>
              <a:t> </a:t>
            </a:r>
            <a:r>
              <a:rPr dirty="0" spc="-700"/>
              <a:t>i</a:t>
            </a:r>
            <a:r>
              <a:rPr dirty="0" spc="-700">
                <a:solidFill>
                  <a:srgbClr val="000000"/>
                </a:solidFill>
              </a:rPr>
              <a:t>is</a:t>
            </a:r>
            <a:r>
              <a:rPr dirty="0" spc="-700"/>
              <a:t>s  </a:t>
            </a:r>
            <a:r>
              <a:rPr dirty="0" spc="-1100"/>
              <a:t>D</a:t>
            </a:r>
            <a:r>
              <a:rPr dirty="0" spc="-1100">
                <a:solidFill>
                  <a:srgbClr val="000000"/>
                </a:solidFill>
              </a:rPr>
              <a:t>D</a:t>
            </a:r>
            <a:r>
              <a:rPr dirty="0" spc="-1100"/>
              <a:t>e</a:t>
            </a:r>
            <a:r>
              <a:rPr dirty="0" spc="-1100">
                <a:solidFill>
                  <a:srgbClr val="000000"/>
                </a:solidFill>
              </a:rPr>
              <a:t>ee</a:t>
            </a:r>
            <a:r>
              <a:rPr dirty="0" spc="-1100"/>
              <a:t>em</a:t>
            </a:r>
            <a:r>
              <a:rPr dirty="0" spc="-1100">
                <a:solidFill>
                  <a:srgbClr val="000000"/>
                </a:solidFill>
              </a:rPr>
              <a:t>m</a:t>
            </a:r>
            <a:r>
              <a:rPr dirty="0" spc="-1100"/>
              <a:t>e</a:t>
            </a:r>
            <a:r>
              <a:rPr dirty="0" spc="-1100">
                <a:solidFill>
                  <a:srgbClr val="000000"/>
                </a:solidFill>
              </a:rPr>
              <a:t>e</a:t>
            </a:r>
            <a:r>
              <a:rPr dirty="0" spc="-1100"/>
              <a:t>d</a:t>
            </a:r>
            <a:r>
              <a:rPr dirty="0" spc="-1100">
                <a:solidFill>
                  <a:srgbClr val="000000"/>
                </a:solidFill>
              </a:rPr>
              <a:t>d</a:t>
            </a:r>
            <a:r>
              <a:rPr dirty="0" spc="5">
                <a:solidFill>
                  <a:srgbClr val="000000"/>
                </a:solidFill>
              </a:rPr>
              <a:t> </a:t>
            </a:r>
            <a:r>
              <a:rPr dirty="0" spc="-830">
                <a:solidFill>
                  <a:srgbClr val="000000"/>
                </a:solidFill>
              </a:rPr>
              <a:t>t</a:t>
            </a:r>
            <a:r>
              <a:rPr dirty="0" spc="-830"/>
              <a:t>to</a:t>
            </a:r>
            <a:r>
              <a:rPr dirty="0" spc="-830">
                <a:solidFill>
                  <a:srgbClr val="000000"/>
                </a:solidFill>
              </a:rPr>
              <a:t>o</a:t>
            </a:r>
            <a:r>
              <a:rPr dirty="0" spc="-755">
                <a:solidFill>
                  <a:srgbClr val="000000"/>
                </a:solidFill>
              </a:rPr>
              <a:t> </a:t>
            </a:r>
            <a:r>
              <a:rPr dirty="0" spc="-735"/>
              <a:t>F</a:t>
            </a:r>
            <a:r>
              <a:rPr dirty="0" spc="-735">
                <a:solidFill>
                  <a:srgbClr val="000000"/>
                </a:solidFill>
              </a:rPr>
              <a:t>F</a:t>
            </a:r>
            <a:r>
              <a:rPr dirty="0" spc="-735"/>
              <a:t>a</a:t>
            </a:r>
            <a:r>
              <a:rPr dirty="0" spc="-735">
                <a:solidFill>
                  <a:srgbClr val="000000"/>
                </a:solidFill>
              </a:rPr>
              <a:t>a</a:t>
            </a:r>
            <a:r>
              <a:rPr dirty="0" spc="-735"/>
              <a:t>i</a:t>
            </a:r>
            <a:r>
              <a:rPr dirty="0" spc="-735">
                <a:solidFill>
                  <a:srgbClr val="000000"/>
                </a:solidFill>
              </a:rPr>
              <a:t>il</a:t>
            </a:r>
            <a:r>
              <a:rPr dirty="0" spc="-735"/>
              <a:t>l</a:t>
            </a:r>
          </a:p>
        </p:txBody>
      </p:sp>
      <p:sp>
        <p:nvSpPr>
          <p:cNvPr id="6" name="object 6"/>
          <p:cNvSpPr/>
          <p:nvPr/>
        </p:nvSpPr>
        <p:spPr>
          <a:xfrm>
            <a:off x="10637519" y="5995415"/>
            <a:ext cx="887730" cy="491490"/>
          </a:xfrm>
          <a:custGeom>
            <a:avLst/>
            <a:gdLst/>
            <a:ahLst/>
            <a:cxnLst/>
            <a:rect l="l" t="t" r="r" b="b"/>
            <a:pathLst>
              <a:path w="887729" h="491489">
                <a:moveTo>
                  <a:pt x="0" y="0"/>
                </a:moveTo>
                <a:lnTo>
                  <a:pt x="887729" y="0"/>
                </a:lnTo>
                <a:lnTo>
                  <a:pt x="8877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886269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5">
                <a:solidFill>
                  <a:srgbClr val="C2132D"/>
                </a:solidFill>
              </a:rPr>
              <a:t>Failure </a:t>
            </a:r>
            <a:r>
              <a:rPr dirty="0" sz="3350" spc="10">
                <a:solidFill>
                  <a:srgbClr val="C2132D"/>
                </a:solidFill>
              </a:rPr>
              <a:t>of </a:t>
            </a:r>
            <a:r>
              <a:rPr dirty="0" sz="3350">
                <a:solidFill>
                  <a:srgbClr val="C2132D"/>
                </a:solidFill>
              </a:rPr>
              <a:t>Prevention: </a:t>
            </a:r>
            <a:r>
              <a:rPr dirty="0" sz="3350" spc="-25">
                <a:solidFill>
                  <a:srgbClr val="C2132D"/>
                </a:solidFill>
              </a:rPr>
              <a:t>World’s </a:t>
            </a:r>
            <a:r>
              <a:rPr dirty="0" sz="3350" spc="10">
                <a:solidFill>
                  <a:srgbClr val="C2132D"/>
                </a:solidFill>
              </a:rPr>
              <a:t>Biggest Data</a:t>
            </a:r>
            <a:r>
              <a:rPr dirty="0" sz="3350" spc="5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Breaches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914400" y="1438275"/>
            <a:ext cx="9734550" cy="0"/>
          </a:xfrm>
          <a:custGeom>
            <a:avLst/>
            <a:gdLst/>
            <a:ahLst/>
            <a:cxnLst/>
            <a:rect l="l" t="t" r="r" b="b"/>
            <a:pathLst>
              <a:path w="9734550" h="0">
                <a:moveTo>
                  <a:pt x="0" y="0"/>
                </a:moveTo>
                <a:lnTo>
                  <a:pt x="9734549" y="0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67974" y="6219824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974" y="0"/>
                </a:lnTo>
              </a:path>
            </a:pathLst>
          </a:custGeom>
          <a:ln w="19049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39424" y="1428750"/>
            <a:ext cx="0" cy="4800600"/>
          </a:xfrm>
          <a:custGeom>
            <a:avLst/>
            <a:gdLst/>
            <a:ahLst/>
            <a:cxnLst/>
            <a:rect l="l" t="t" r="r" b="b"/>
            <a:pathLst>
              <a:path w="0" h="4800600">
                <a:moveTo>
                  <a:pt x="0" y="0"/>
                </a:moveTo>
                <a:lnTo>
                  <a:pt x="0" y="4800599"/>
                </a:lnTo>
              </a:path>
            </a:pathLst>
          </a:custGeom>
          <a:ln w="19049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3925" y="1428750"/>
            <a:ext cx="0" cy="4800600"/>
          </a:xfrm>
          <a:custGeom>
            <a:avLst/>
            <a:gdLst/>
            <a:ahLst/>
            <a:cxnLst/>
            <a:rect l="l" t="t" r="r" b="b"/>
            <a:pathLst>
              <a:path w="0" h="4800600">
                <a:moveTo>
                  <a:pt x="0" y="0"/>
                </a:moveTo>
                <a:lnTo>
                  <a:pt x="0" y="4800599"/>
                </a:lnTo>
              </a:path>
            </a:pathLst>
          </a:custGeom>
          <a:ln w="19049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02936" y="2362835"/>
            <a:ext cx="1005840" cy="0"/>
          </a:xfrm>
          <a:custGeom>
            <a:avLst/>
            <a:gdLst/>
            <a:ahLst/>
            <a:cxnLst/>
            <a:rect l="l" t="t" r="r" b="b"/>
            <a:pathLst>
              <a:path w="1005839" h="0">
                <a:moveTo>
                  <a:pt x="0" y="0"/>
                </a:moveTo>
                <a:lnTo>
                  <a:pt x="100584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02936" y="2372360"/>
            <a:ext cx="37465" cy="2540"/>
          </a:xfrm>
          <a:custGeom>
            <a:avLst/>
            <a:gdLst/>
            <a:ahLst/>
            <a:cxnLst/>
            <a:rect l="l" t="t" r="r" b="b"/>
            <a:pathLst>
              <a:path w="37464" h="2539">
                <a:moveTo>
                  <a:pt x="0" y="0"/>
                </a:moveTo>
                <a:lnTo>
                  <a:pt x="37083" y="0"/>
                </a:lnTo>
                <a:lnTo>
                  <a:pt x="37083" y="2539"/>
                </a:lnTo>
                <a:lnTo>
                  <a:pt x="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0842" y="2374900"/>
            <a:ext cx="0" cy="165100"/>
          </a:xfrm>
          <a:custGeom>
            <a:avLst/>
            <a:gdLst/>
            <a:ahLst/>
            <a:cxnLst/>
            <a:rect l="l" t="t" r="r" b="b"/>
            <a:pathLst>
              <a:path w="0" h="165100">
                <a:moveTo>
                  <a:pt x="0" y="0"/>
                </a:moveTo>
                <a:lnTo>
                  <a:pt x="0" y="165100"/>
                </a:lnTo>
              </a:path>
            </a:pathLst>
          </a:custGeom>
          <a:ln w="35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02936" y="2540000"/>
            <a:ext cx="38100" cy="3810"/>
          </a:xfrm>
          <a:custGeom>
            <a:avLst/>
            <a:gdLst/>
            <a:ahLst/>
            <a:cxnLst/>
            <a:rect l="l" t="t" r="r" b="b"/>
            <a:pathLst>
              <a:path w="38100" h="3810">
                <a:moveTo>
                  <a:pt x="0" y="0"/>
                </a:moveTo>
                <a:lnTo>
                  <a:pt x="37718" y="0"/>
                </a:lnTo>
                <a:lnTo>
                  <a:pt x="37718" y="3809"/>
                </a:lnTo>
                <a:lnTo>
                  <a:pt x="0" y="38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02936" y="2571750"/>
            <a:ext cx="1005840" cy="0"/>
          </a:xfrm>
          <a:custGeom>
            <a:avLst/>
            <a:gdLst/>
            <a:ahLst/>
            <a:cxnLst/>
            <a:rect l="l" t="t" r="r" b="b"/>
            <a:pathLst>
              <a:path w="1005839" h="0">
                <a:moveTo>
                  <a:pt x="0" y="0"/>
                </a:moveTo>
                <a:lnTo>
                  <a:pt x="1005840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70929" y="2372360"/>
            <a:ext cx="38100" cy="2540"/>
          </a:xfrm>
          <a:custGeom>
            <a:avLst/>
            <a:gdLst/>
            <a:ahLst/>
            <a:cxnLst/>
            <a:rect l="l" t="t" r="r" b="b"/>
            <a:pathLst>
              <a:path w="38100" h="2539">
                <a:moveTo>
                  <a:pt x="0" y="0"/>
                </a:moveTo>
                <a:lnTo>
                  <a:pt x="37846" y="0"/>
                </a:lnTo>
                <a:lnTo>
                  <a:pt x="37846" y="2539"/>
                </a:lnTo>
                <a:lnTo>
                  <a:pt x="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90488" y="2374900"/>
            <a:ext cx="0" cy="165100"/>
          </a:xfrm>
          <a:custGeom>
            <a:avLst/>
            <a:gdLst/>
            <a:ahLst/>
            <a:cxnLst/>
            <a:rect l="l" t="t" r="r" b="b"/>
            <a:pathLst>
              <a:path w="0" h="165100">
                <a:moveTo>
                  <a:pt x="0" y="0"/>
                </a:moveTo>
                <a:lnTo>
                  <a:pt x="0" y="165100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0295" y="2540000"/>
            <a:ext cx="38735" cy="3810"/>
          </a:xfrm>
          <a:custGeom>
            <a:avLst/>
            <a:gdLst/>
            <a:ahLst/>
            <a:cxnLst/>
            <a:rect l="l" t="t" r="r" b="b"/>
            <a:pathLst>
              <a:path w="38735" h="3810">
                <a:moveTo>
                  <a:pt x="0" y="0"/>
                </a:moveTo>
                <a:lnTo>
                  <a:pt x="38481" y="0"/>
                </a:lnTo>
                <a:lnTo>
                  <a:pt x="38481" y="3809"/>
                </a:lnTo>
                <a:lnTo>
                  <a:pt x="0" y="38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29223" y="2362200"/>
            <a:ext cx="952500" cy="190500"/>
          </a:xfrm>
          <a:custGeom>
            <a:avLst/>
            <a:gdLst/>
            <a:ahLst/>
            <a:cxnLst/>
            <a:rect l="l" t="t" r="r" b="b"/>
            <a:pathLst>
              <a:path w="952500" h="190500">
                <a:moveTo>
                  <a:pt x="935975" y="190499"/>
                </a:moveTo>
                <a:lnTo>
                  <a:pt x="16524" y="190499"/>
                </a:lnTo>
                <a:lnTo>
                  <a:pt x="14093" y="190016"/>
                </a:lnTo>
                <a:lnTo>
                  <a:pt x="0" y="173976"/>
                </a:lnTo>
                <a:lnTo>
                  <a:pt x="0" y="16523"/>
                </a:lnTo>
                <a:lnTo>
                  <a:pt x="16524" y="0"/>
                </a:lnTo>
                <a:lnTo>
                  <a:pt x="935975" y="0"/>
                </a:lnTo>
                <a:lnTo>
                  <a:pt x="952499" y="16523"/>
                </a:lnTo>
                <a:lnTo>
                  <a:pt x="952499" y="173976"/>
                </a:lnTo>
                <a:lnTo>
                  <a:pt x="935975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99560" y="2182368"/>
            <a:ext cx="3206750" cy="131445"/>
          </a:xfrm>
          <a:prstGeom prst="rect">
            <a:avLst/>
          </a:prstGeom>
          <a:solidFill>
            <a:srgbClr val="000000">
              <a:alpha val="1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030"/>
              </a:lnSpc>
            </a:pPr>
            <a:r>
              <a:rPr dirty="0" sz="1050" spc="-285" b="1">
                <a:latin typeface="Century Gothic"/>
                <a:cs typeface="Century Gothic"/>
              </a:rPr>
              <a:t>N</a:t>
            </a:r>
            <a:r>
              <a:rPr dirty="0" baseline="2645" sz="1575" spc="-427" b="1">
                <a:solidFill>
                  <a:srgbClr val="ABABAB"/>
                </a:solidFill>
                <a:latin typeface="Century Gothic"/>
                <a:cs typeface="Century Gothic"/>
              </a:rPr>
              <a:t>e</a:t>
            </a:r>
            <a:r>
              <a:rPr dirty="0" sz="1050" spc="-285" b="1">
                <a:latin typeface="Century Gothic"/>
                <a:cs typeface="Century Gothic"/>
              </a:rPr>
              <a:t>e</a:t>
            </a:r>
            <a:r>
              <a:rPr dirty="0" baseline="2645" sz="1575" spc="-427" b="1">
                <a:solidFill>
                  <a:srgbClr val="ABABAB"/>
                </a:solidFill>
                <a:latin typeface="Century Gothic"/>
                <a:cs typeface="Century Gothic"/>
              </a:rPr>
              <a:t>w</a:t>
            </a:r>
            <a:r>
              <a:rPr dirty="0" sz="1050" spc="-285" b="1">
                <a:latin typeface="Century Gothic"/>
                <a:cs typeface="Century Gothic"/>
              </a:rPr>
              <a:t>w</a:t>
            </a:r>
            <a:r>
              <a:rPr dirty="0" baseline="2645" sz="1575" spc="-427" b="1">
                <a:solidFill>
                  <a:srgbClr val="ABABAB"/>
                </a:solidFill>
                <a:latin typeface="Century Gothic"/>
                <a:cs typeface="Century Gothic"/>
              </a:rPr>
              <a:t>!</a:t>
            </a:r>
            <a:r>
              <a:rPr dirty="0" sz="1050" spc="-285" b="1">
                <a:latin typeface="Century Gothic"/>
                <a:cs typeface="Century Gothic"/>
              </a:rPr>
              <a:t>! </a:t>
            </a:r>
            <a:r>
              <a:rPr dirty="0" baseline="2645" sz="1575" spc="-434">
                <a:solidFill>
                  <a:srgbClr val="ABABAB"/>
                </a:solidFill>
                <a:latin typeface="Century Gothic"/>
                <a:cs typeface="Century Gothic"/>
              </a:rPr>
              <a:t>L</a:t>
            </a:r>
            <a:r>
              <a:rPr dirty="0" sz="1050" spc="-290">
                <a:latin typeface="Century Gothic"/>
                <a:cs typeface="Century Gothic"/>
              </a:rPr>
              <a:t>L</a:t>
            </a:r>
            <a:r>
              <a:rPr dirty="0" baseline="2645" sz="1575" spc="-434">
                <a:solidFill>
                  <a:srgbClr val="ABABAB"/>
                </a:solidFill>
                <a:latin typeface="Century Gothic"/>
                <a:cs typeface="Century Gothic"/>
              </a:rPr>
              <a:t>e</a:t>
            </a:r>
            <a:r>
              <a:rPr dirty="0" sz="1050" spc="-290">
                <a:latin typeface="Century Gothic"/>
                <a:cs typeface="Century Gothic"/>
              </a:rPr>
              <a:t>e</a:t>
            </a:r>
            <a:r>
              <a:rPr dirty="0" baseline="2645" sz="1575" spc="-434">
                <a:solidFill>
                  <a:srgbClr val="ABABAB"/>
                </a:solidFill>
                <a:latin typeface="Century Gothic"/>
                <a:cs typeface="Century Gothic"/>
              </a:rPr>
              <a:t>a</a:t>
            </a:r>
            <a:r>
              <a:rPr dirty="0" sz="1050" spc="-290">
                <a:latin typeface="Century Gothic"/>
                <a:cs typeface="Century Gothic"/>
              </a:rPr>
              <a:t>a</a:t>
            </a:r>
            <a:r>
              <a:rPr dirty="0" baseline="2645" sz="1575" spc="-434">
                <a:solidFill>
                  <a:srgbClr val="ABABAB"/>
                </a:solidFill>
                <a:latin typeface="Century Gothic"/>
                <a:cs typeface="Century Gothic"/>
              </a:rPr>
              <a:t>r</a:t>
            </a:r>
            <a:r>
              <a:rPr dirty="0" sz="1050" spc="-290">
                <a:latin typeface="Century Gothic"/>
                <a:cs typeface="Century Gothic"/>
              </a:rPr>
              <a:t>r</a:t>
            </a:r>
            <a:r>
              <a:rPr dirty="0" baseline="2645" sz="1575" spc="-434">
                <a:solidFill>
                  <a:srgbClr val="ABABAB"/>
                </a:solidFill>
                <a:latin typeface="Century Gothic"/>
                <a:cs typeface="Century Gothic"/>
              </a:rPr>
              <a:t>n</a:t>
            </a:r>
            <a:r>
              <a:rPr dirty="0" sz="1050" spc="-290">
                <a:latin typeface="Century Gothic"/>
                <a:cs typeface="Century Gothic"/>
              </a:rPr>
              <a:t>n</a:t>
            </a:r>
            <a:r>
              <a:rPr dirty="0" baseline="2645" sz="1575" spc="-412">
                <a:solidFill>
                  <a:srgbClr val="ABABAB"/>
                </a:solidFill>
                <a:latin typeface="Century Gothic"/>
                <a:cs typeface="Century Gothic"/>
              </a:rPr>
              <a:t>t</a:t>
            </a:r>
            <a:r>
              <a:rPr dirty="0" sz="1050" spc="-275">
                <a:latin typeface="Century Gothic"/>
                <a:cs typeface="Century Gothic"/>
              </a:rPr>
              <a:t>to</a:t>
            </a:r>
            <a:r>
              <a:rPr dirty="0" baseline="2645" sz="1575" spc="-412">
                <a:solidFill>
                  <a:srgbClr val="ABABAB"/>
                </a:solidFill>
                <a:latin typeface="Century Gothic"/>
                <a:cs typeface="Century Gothic"/>
              </a:rPr>
              <a:t>o </a:t>
            </a:r>
            <a:r>
              <a:rPr dirty="0" sz="1050" spc="-390">
                <a:latin typeface="Century Gothic"/>
                <a:cs typeface="Century Gothic"/>
              </a:rPr>
              <a:t>d</a:t>
            </a:r>
            <a:r>
              <a:rPr dirty="0" baseline="2645" sz="1575" spc="-585">
                <a:solidFill>
                  <a:srgbClr val="ABABAB"/>
                </a:solidFill>
                <a:latin typeface="Century Gothic"/>
                <a:cs typeface="Century Gothic"/>
              </a:rPr>
              <a:t>do</a:t>
            </a:r>
            <a:r>
              <a:rPr dirty="0" sz="1050" spc="-390">
                <a:latin typeface="Century Gothic"/>
                <a:cs typeface="Century Gothic"/>
              </a:rPr>
              <a:t>o</a:t>
            </a:r>
            <a:r>
              <a:rPr dirty="0" sz="1050" spc="15">
                <a:latin typeface="Century Gothic"/>
                <a:cs typeface="Century Gothic"/>
              </a:rPr>
              <a:t> 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d</a:t>
            </a:r>
            <a:r>
              <a:rPr dirty="0" sz="1050" spc="-265">
                <a:latin typeface="Century Gothic"/>
                <a:cs typeface="Century Gothic"/>
              </a:rPr>
              <a:t>d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a</a:t>
            </a:r>
            <a:r>
              <a:rPr dirty="0" sz="1050" spc="-265">
                <a:latin typeface="Century Gothic"/>
                <a:cs typeface="Century Gothic"/>
              </a:rPr>
              <a:t>a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t</a:t>
            </a:r>
            <a:r>
              <a:rPr dirty="0" sz="1050" spc="-265">
                <a:latin typeface="Century Gothic"/>
                <a:cs typeface="Century Gothic"/>
              </a:rPr>
              <a:t>ta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a-</a:t>
            </a:r>
            <a:r>
              <a:rPr dirty="0" sz="1050" spc="-265">
                <a:latin typeface="Century Gothic"/>
                <a:cs typeface="Century Gothic"/>
              </a:rPr>
              <a:t>-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v</a:t>
            </a:r>
            <a:r>
              <a:rPr dirty="0" sz="1050" spc="-265">
                <a:latin typeface="Century Gothic"/>
                <a:cs typeface="Century Gothic"/>
              </a:rPr>
              <a:t>v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i</a:t>
            </a:r>
            <a:r>
              <a:rPr dirty="0" sz="1050" spc="-265">
                <a:latin typeface="Century Gothic"/>
                <a:cs typeface="Century Gothic"/>
              </a:rPr>
              <a:t>i</a:t>
            </a:r>
            <a:r>
              <a:rPr dirty="0" baseline="2645" sz="1575" spc="-397">
                <a:solidFill>
                  <a:srgbClr val="ABABAB"/>
                </a:solidFill>
                <a:latin typeface="Century Gothic"/>
                <a:cs typeface="Century Gothic"/>
              </a:rPr>
              <a:t>z</a:t>
            </a:r>
            <a:r>
              <a:rPr dirty="0" sz="1050" spc="-265">
                <a:latin typeface="Century Gothic"/>
                <a:cs typeface="Century Gothic"/>
              </a:rPr>
              <a:t>z </a:t>
            </a:r>
            <a:r>
              <a:rPr dirty="0" sz="1050" spc="-270">
                <a:latin typeface="Century Gothic"/>
                <a:cs typeface="Century Gothic"/>
              </a:rPr>
              <a:t>w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w</a:t>
            </a:r>
            <a:r>
              <a:rPr dirty="0" sz="1050" spc="-270">
                <a:latin typeface="Century Gothic"/>
                <a:cs typeface="Century Gothic"/>
              </a:rPr>
              <a:t>i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it</a:t>
            </a:r>
            <a:r>
              <a:rPr dirty="0" sz="1050" spc="-270">
                <a:latin typeface="Century Gothic"/>
                <a:cs typeface="Century Gothic"/>
              </a:rPr>
              <a:t>t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h</a:t>
            </a:r>
            <a:r>
              <a:rPr dirty="0" sz="1050" spc="-270">
                <a:latin typeface="Century Gothic"/>
                <a:cs typeface="Century Gothic"/>
              </a:rPr>
              <a:t>h </a:t>
            </a:r>
            <a:r>
              <a:rPr dirty="0" baseline="2645" sz="1575" spc="-412">
                <a:solidFill>
                  <a:srgbClr val="ABABAB"/>
                </a:solidFill>
                <a:latin typeface="Century Gothic"/>
                <a:cs typeface="Century Gothic"/>
              </a:rPr>
              <a:t>o</a:t>
            </a:r>
            <a:r>
              <a:rPr dirty="0" sz="1050" spc="-275">
                <a:latin typeface="Century Gothic"/>
                <a:cs typeface="Century Gothic"/>
              </a:rPr>
              <a:t>o</a:t>
            </a:r>
            <a:r>
              <a:rPr dirty="0" baseline="2645" sz="1575" spc="-412">
                <a:solidFill>
                  <a:srgbClr val="ABABAB"/>
                </a:solidFill>
                <a:latin typeface="Century Gothic"/>
                <a:cs typeface="Century Gothic"/>
              </a:rPr>
              <a:t>u</a:t>
            </a:r>
            <a:r>
              <a:rPr dirty="0" sz="1050" spc="-275">
                <a:latin typeface="Century Gothic"/>
                <a:cs typeface="Century Gothic"/>
              </a:rPr>
              <a:t>u</a:t>
            </a:r>
            <a:r>
              <a:rPr dirty="0" baseline="2645" sz="1575" spc="-412">
                <a:solidFill>
                  <a:srgbClr val="ABABAB"/>
                </a:solidFill>
                <a:latin typeface="Century Gothic"/>
                <a:cs typeface="Century Gothic"/>
              </a:rPr>
              <a:t>r</a:t>
            </a:r>
            <a:r>
              <a:rPr dirty="0" sz="1050" spc="-275">
                <a:latin typeface="Century Gothic"/>
                <a:cs typeface="Century Gothic"/>
              </a:rPr>
              <a:t>r 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o</a:t>
            </a:r>
            <a:r>
              <a:rPr dirty="0" sz="1050" spc="-270">
                <a:latin typeface="Century Gothic"/>
                <a:cs typeface="Century Gothic"/>
              </a:rPr>
              <a:t>o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n</a:t>
            </a:r>
            <a:r>
              <a:rPr dirty="0" sz="1050" spc="-270">
                <a:latin typeface="Century Gothic"/>
                <a:cs typeface="Century Gothic"/>
              </a:rPr>
              <a:t>n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l</a:t>
            </a:r>
            <a:r>
              <a:rPr dirty="0" sz="1050" spc="-270">
                <a:latin typeface="Century Gothic"/>
                <a:cs typeface="Century Gothic"/>
              </a:rPr>
              <a:t>l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i</a:t>
            </a:r>
            <a:r>
              <a:rPr dirty="0" sz="1050" spc="-270">
                <a:latin typeface="Century Gothic"/>
                <a:cs typeface="Century Gothic"/>
              </a:rPr>
              <a:t>i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n</a:t>
            </a:r>
            <a:r>
              <a:rPr dirty="0" sz="1050" spc="-270">
                <a:latin typeface="Century Gothic"/>
                <a:cs typeface="Century Gothic"/>
              </a:rPr>
              <a:t>ne</a:t>
            </a:r>
            <a:r>
              <a:rPr dirty="0" baseline="2645" sz="1575" spc="-405">
                <a:solidFill>
                  <a:srgbClr val="ABABAB"/>
                </a:solidFill>
                <a:latin typeface="Century Gothic"/>
                <a:cs typeface="Century Gothic"/>
              </a:rPr>
              <a:t>e  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s</a:t>
            </a:r>
            <a:r>
              <a:rPr dirty="0" sz="1050" spc="-260">
                <a:latin typeface="Century Gothic"/>
                <a:cs typeface="Century Gothic"/>
              </a:rPr>
              <a:t>s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e</a:t>
            </a:r>
            <a:r>
              <a:rPr dirty="0" sz="1050" spc="-260">
                <a:latin typeface="Century Gothic"/>
                <a:cs typeface="Century Gothic"/>
              </a:rPr>
              <a:t>e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m</a:t>
            </a:r>
            <a:r>
              <a:rPr dirty="0" sz="1050" spc="-260">
                <a:latin typeface="Century Gothic"/>
                <a:cs typeface="Century Gothic"/>
              </a:rPr>
              <a:t>m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i</a:t>
            </a:r>
            <a:r>
              <a:rPr dirty="0" sz="1050" spc="-260">
                <a:latin typeface="Century Gothic"/>
                <a:cs typeface="Century Gothic"/>
              </a:rPr>
              <a:t>in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na</a:t>
            </a:r>
            <a:r>
              <a:rPr dirty="0" sz="1050" spc="-260">
                <a:latin typeface="Century Gothic"/>
                <a:cs typeface="Century Gothic"/>
              </a:rPr>
              <a:t>a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r</a:t>
            </a:r>
            <a:r>
              <a:rPr dirty="0" sz="1050" spc="-260">
                <a:latin typeface="Century Gothic"/>
                <a:cs typeface="Century Gothic"/>
              </a:rPr>
              <a:t>r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s</a:t>
            </a:r>
            <a:r>
              <a:rPr dirty="0" sz="1050" spc="-260">
                <a:latin typeface="Century Gothic"/>
                <a:cs typeface="Century Gothic"/>
              </a:rPr>
              <a:t>s</a:t>
            </a:r>
            <a:r>
              <a:rPr dirty="0" baseline="2645" sz="1575" spc="-390">
                <a:solidFill>
                  <a:srgbClr val="ABABAB"/>
                </a:solidFill>
                <a:latin typeface="Century Gothic"/>
                <a:cs typeface="Century Gothic"/>
              </a:rPr>
              <a:t>.</a:t>
            </a:r>
            <a:r>
              <a:rPr dirty="0" sz="1050" spc="-260">
                <a:latin typeface="Century Gothic"/>
                <a:cs typeface="Century Gothic"/>
              </a:rPr>
              <a:t>.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8750" y="2359025"/>
            <a:ext cx="9334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  <a:hlinkClick r:id="rId2"/>
              </a:rPr>
              <a:t>Find Out</a:t>
            </a:r>
            <a:r>
              <a:rPr dirty="0" sz="1050" spc="-120" b="1">
                <a:solidFill>
                  <a:srgbClr val="333333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050" spc="-20" b="1">
                <a:solidFill>
                  <a:srgbClr val="333333"/>
                </a:solidFill>
                <a:latin typeface="Arial"/>
                <a:cs typeface="Arial"/>
                <a:hlinkClick r:id="rId2"/>
              </a:rPr>
              <a:t>More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6791" y="2149475"/>
            <a:ext cx="134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60">
                <a:solidFill>
                  <a:srgbClr val="ABABAB"/>
                </a:solidFill>
                <a:latin typeface="Arial"/>
                <a:cs typeface="Arial"/>
              </a:rPr>
              <a:t>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65984" y="1968500"/>
            <a:ext cx="6203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056630" algn="l"/>
              </a:tabLst>
            </a:pPr>
            <a:r>
              <a:rPr dirty="0" sz="1050" spc="-10" b="1">
                <a:solidFill>
                  <a:srgbClr val="ABABAB"/>
                </a:solidFill>
                <a:latin typeface="Century Gothic"/>
                <a:cs typeface="Century Gothic"/>
              </a:rPr>
              <a:t>N</a:t>
            </a:r>
            <a:r>
              <a:rPr dirty="0" sz="1050" spc="-10" b="1">
                <a:solidFill>
                  <a:srgbClr val="ABABAB"/>
                </a:solidFill>
                <a:latin typeface="Century Gothic"/>
                <a:cs typeface="Century Gothic"/>
              </a:rPr>
              <a:t>	</a:t>
            </a:r>
            <a:r>
              <a:rPr dirty="0" baseline="-33564" sz="3600" spc="-1889">
                <a:solidFill>
                  <a:srgbClr val="ABABAB"/>
                </a:solidFill>
                <a:latin typeface="Arial"/>
                <a:cs typeface="Arial"/>
              </a:rPr>
              <a:t></a:t>
            </a:r>
            <a:endParaRPr baseline="-33564" sz="3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06054" y="2876549"/>
            <a:ext cx="533400" cy="532130"/>
          </a:xfrm>
          <a:custGeom>
            <a:avLst/>
            <a:gdLst/>
            <a:ahLst/>
            <a:cxnLst/>
            <a:rect l="l" t="t" r="r" b="b"/>
            <a:pathLst>
              <a:path w="533400" h="532129">
                <a:moveTo>
                  <a:pt x="292760" y="1270"/>
                </a:moveTo>
                <a:lnTo>
                  <a:pt x="240478" y="1270"/>
                </a:lnTo>
                <a:lnTo>
                  <a:pt x="247002" y="0"/>
                </a:lnTo>
                <a:lnTo>
                  <a:pt x="286237" y="0"/>
                </a:lnTo>
                <a:lnTo>
                  <a:pt x="292760" y="1270"/>
                </a:lnTo>
                <a:close/>
              </a:path>
              <a:path w="533400" h="532129">
                <a:moveTo>
                  <a:pt x="299268" y="530860"/>
                </a:moveTo>
                <a:lnTo>
                  <a:pt x="233970" y="530860"/>
                </a:lnTo>
                <a:lnTo>
                  <a:pt x="195489" y="523240"/>
                </a:lnTo>
                <a:lnTo>
                  <a:pt x="189200" y="520700"/>
                </a:lnTo>
                <a:lnTo>
                  <a:pt x="182958" y="519430"/>
                </a:lnTo>
                <a:lnTo>
                  <a:pt x="170637" y="514350"/>
                </a:lnTo>
                <a:lnTo>
                  <a:pt x="164558" y="513080"/>
                </a:lnTo>
                <a:lnTo>
                  <a:pt x="158540" y="509270"/>
                </a:lnTo>
                <a:lnTo>
                  <a:pt x="140898" y="501650"/>
                </a:lnTo>
                <a:lnTo>
                  <a:pt x="135162" y="497840"/>
                </a:lnTo>
                <a:lnTo>
                  <a:pt x="129508" y="495300"/>
                </a:lnTo>
                <a:lnTo>
                  <a:pt x="97427" y="472440"/>
                </a:lnTo>
                <a:lnTo>
                  <a:pt x="87514" y="463550"/>
                </a:lnTo>
                <a:lnTo>
                  <a:pt x="82720" y="459740"/>
                </a:lnTo>
                <a:lnTo>
                  <a:pt x="78034" y="454660"/>
                </a:lnTo>
                <a:lnTo>
                  <a:pt x="73461" y="449580"/>
                </a:lnTo>
                <a:lnTo>
                  <a:pt x="69007" y="445770"/>
                </a:lnTo>
                <a:lnTo>
                  <a:pt x="48570" y="419100"/>
                </a:lnTo>
                <a:lnTo>
                  <a:pt x="44866" y="414020"/>
                </a:lnTo>
                <a:lnTo>
                  <a:pt x="41296" y="408940"/>
                </a:lnTo>
                <a:lnTo>
                  <a:pt x="37863" y="402590"/>
                </a:lnTo>
                <a:lnTo>
                  <a:pt x="34568" y="397510"/>
                </a:lnTo>
                <a:lnTo>
                  <a:pt x="31411" y="391160"/>
                </a:lnTo>
                <a:lnTo>
                  <a:pt x="28395" y="386080"/>
                </a:lnTo>
                <a:lnTo>
                  <a:pt x="25525" y="379730"/>
                </a:lnTo>
                <a:lnTo>
                  <a:pt x="11403" y="342900"/>
                </a:lnTo>
                <a:lnTo>
                  <a:pt x="9580" y="337820"/>
                </a:lnTo>
                <a:lnTo>
                  <a:pt x="7912" y="331470"/>
                </a:lnTo>
                <a:lnTo>
                  <a:pt x="6400" y="325120"/>
                </a:lnTo>
                <a:lnTo>
                  <a:pt x="5044" y="317500"/>
                </a:lnTo>
                <a:lnTo>
                  <a:pt x="3845" y="311150"/>
                </a:lnTo>
                <a:lnTo>
                  <a:pt x="0" y="273050"/>
                </a:lnTo>
                <a:lnTo>
                  <a:pt x="0" y="259080"/>
                </a:lnTo>
                <a:lnTo>
                  <a:pt x="3845" y="220980"/>
                </a:lnTo>
                <a:lnTo>
                  <a:pt x="5044" y="214630"/>
                </a:lnTo>
                <a:lnTo>
                  <a:pt x="6400" y="207010"/>
                </a:lnTo>
                <a:lnTo>
                  <a:pt x="7912" y="200660"/>
                </a:lnTo>
                <a:lnTo>
                  <a:pt x="9580" y="194310"/>
                </a:lnTo>
                <a:lnTo>
                  <a:pt x="11403" y="189230"/>
                </a:lnTo>
                <a:lnTo>
                  <a:pt x="13381" y="182880"/>
                </a:lnTo>
                <a:lnTo>
                  <a:pt x="25525" y="152400"/>
                </a:lnTo>
                <a:lnTo>
                  <a:pt x="28395" y="146050"/>
                </a:lnTo>
                <a:lnTo>
                  <a:pt x="31411" y="140970"/>
                </a:lnTo>
                <a:lnTo>
                  <a:pt x="34568" y="134620"/>
                </a:lnTo>
                <a:lnTo>
                  <a:pt x="37863" y="129540"/>
                </a:lnTo>
                <a:lnTo>
                  <a:pt x="41296" y="123190"/>
                </a:lnTo>
                <a:lnTo>
                  <a:pt x="44866" y="118110"/>
                </a:lnTo>
                <a:lnTo>
                  <a:pt x="48570" y="113030"/>
                </a:lnTo>
                <a:lnTo>
                  <a:pt x="52404" y="106680"/>
                </a:lnTo>
                <a:lnTo>
                  <a:pt x="73461" y="82550"/>
                </a:lnTo>
                <a:lnTo>
                  <a:pt x="78034" y="77470"/>
                </a:lnTo>
                <a:lnTo>
                  <a:pt x="82720" y="72390"/>
                </a:lnTo>
                <a:lnTo>
                  <a:pt x="87514" y="68580"/>
                </a:lnTo>
                <a:lnTo>
                  <a:pt x="92416" y="63500"/>
                </a:lnTo>
                <a:lnTo>
                  <a:pt x="123937" y="40640"/>
                </a:lnTo>
                <a:lnTo>
                  <a:pt x="135162" y="34290"/>
                </a:lnTo>
                <a:lnTo>
                  <a:pt x="140898" y="30480"/>
                </a:lnTo>
                <a:lnTo>
                  <a:pt x="158540" y="22860"/>
                </a:lnTo>
                <a:lnTo>
                  <a:pt x="164558" y="19050"/>
                </a:lnTo>
                <a:lnTo>
                  <a:pt x="170637" y="17780"/>
                </a:lnTo>
                <a:lnTo>
                  <a:pt x="182958" y="12700"/>
                </a:lnTo>
                <a:lnTo>
                  <a:pt x="189200" y="11430"/>
                </a:lnTo>
                <a:lnTo>
                  <a:pt x="195489" y="8890"/>
                </a:lnTo>
                <a:lnTo>
                  <a:pt x="233970" y="1270"/>
                </a:lnTo>
                <a:lnTo>
                  <a:pt x="299268" y="1270"/>
                </a:lnTo>
                <a:lnTo>
                  <a:pt x="337750" y="8890"/>
                </a:lnTo>
                <a:lnTo>
                  <a:pt x="344038" y="11430"/>
                </a:lnTo>
                <a:lnTo>
                  <a:pt x="350280" y="12700"/>
                </a:lnTo>
                <a:lnTo>
                  <a:pt x="362601" y="17780"/>
                </a:lnTo>
                <a:lnTo>
                  <a:pt x="368681" y="19050"/>
                </a:lnTo>
                <a:lnTo>
                  <a:pt x="374699" y="22860"/>
                </a:lnTo>
                <a:lnTo>
                  <a:pt x="392341" y="30480"/>
                </a:lnTo>
                <a:lnTo>
                  <a:pt x="398077" y="34290"/>
                </a:lnTo>
                <a:lnTo>
                  <a:pt x="403730" y="36830"/>
                </a:lnTo>
                <a:lnTo>
                  <a:pt x="435812" y="59690"/>
                </a:lnTo>
                <a:lnTo>
                  <a:pt x="445724" y="68580"/>
                </a:lnTo>
                <a:lnTo>
                  <a:pt x="450518" y="72390"/>
                </a:lnTo>
                <a:lnTo>
                  <a:pt x="455205" y="77470"/>
                </a:lnTo>
                <a:lnTo>
                  <a:pt x="459777" y="82550"/>
                </a:lnTo>
                <a:lnTo>
                  <a:pt x="464231" y="86360"/>
                </a:lnTo>
                <a:lnTo>
                  <a:pt x="484668" y="113030"/>
                </a:lnTo>
                <a:lnTo>
                  <a:pt x="488372" y="118110"/>
                </a:lnTo>
                <a:lnTo>
                  <a:pt x="491943" y="123190"/>
                </a:lnTo>
                <a:lnTo>
                  <a:pt x="495376" y="129540"/>
                </a:lnTo>
                <a:lnTo>
                  <a:pt x="498671" y="134620"/>
                </a:lnTo>
                <a:lnTo>
                  <a:pt x="501828" y="140970"/>
                </a:lnTo>
                <a:lnTo>
                  <a:pt x="504843" y="146050"/>
                </a:lnTo>
                <a:lnTo>
                  <a:pt x="507713" y="152400"/>
                </a:lnTo>
                <a:lnTo>
                  <a:pt x="521835" y="189230"/>
                </a:lnTo>
                <a:lnTo>
                  <a:pt x="523659" y="194310"/>
                </a:lnTo>
                <a:lnTo>
                  <a:pt x="525327" y="200660"/>
                </a:lnTo>
                <a:lnTo>
                  <a:pt x="526839" y="207010"/>
                </a:lnTo>
                <a:lnTo>
                  <a:pt x="528195" y="214630"/>
                </a:lnTo>
                <a:lnTo>
                  <a:pt x="529393" y="220980"/>
                </a:lnTo>
                <a:lnTo>
                  <a:pt x="533239" y="259080"/>
                </a:lnTo>
                <a:lnTo>
                  <a:pt x="533239" y="273050"/>
                </a:lnTo>
                <a:lnTo>
                  <a:pt x="529393" y="311150"/>
                </a:lnTo>
                <a:lnTo>
                  <a:pt x="528195" y="317500"/>
                </a:lnTo>
                <a:lnTo>
                  <a:pt x="526839" y="325120"/>
                </a:lnTo>
                <a:lnTo>
                  <a:pt x="525327" y="331470"/>
                </a:lnTo>
                <a:lnTo>
                  <a:pt x="523659" y="337820"/>
                </a:lnTo>
                <a:lnTo>
                  <a:pt x="521835" y="342900"/>
                </a:lnTo>
                <a:lnTo>
                  <a:pt x="519858" y="349250"/>
                </a:lnTo>
                <a:lnTo>
                  <a:pt x="507713" y="379730"/>
                </a:lnTo>
                <a:lnTo>
                  <a:pt x="504843" y="386080"/>
                </a:lnTo>
                <a:lnTo>
                  <a:pt x="501828" y="391160"/>
                </a:lnTo>
                <a:lnTo>
                  <a:pt x="498670" y="397510"/>
                </a:lnTo>
                <a:lnTo>
                  <a:pt x="495376" y="402590"/>
                </a:lnTo>
                <a:lnTo>
                  <a:pt x="491943" y="408940"/>
                </a:lnTo>
                <a:lnTo>
                  <a:pt x="488372" y="414020"/>
                </a:lnTo>
                <a:lnTo>
                  <a:pt x="484668" y="419100"/>
                </a:lnTo>
                <a:lnTo>
                  <a:pt x="480835" y="425450"/>
                </a:lnTo>
                <a:lnTo>
                  <a:pt x="459777" y="449580"/>
                </a:lnTo>
                <a:lnTo>
                  <a:pt x="455205" y="454660"/>
                </a:lnTo>
                <a:lnTo>
                  <a:pt x="450518" y="459740"/>
                </a:lnTo>
                <a:lnTo>
                  <a:pt x="445724" y="463550"/>
                </a:lnTo>
                <a:lnTo>
                  <a:pt x="440822" y="468630"/>
                </a:lnTo>
                <a:lnTo>
                  <a:pt x="409301" y="491490"/>
                </a:lnTo>
                <a:lnTo>
                  <a:pt x="398077" y="497840"/>
                </a:lnTo>
                <a:lnTo>
                  <a:pt x="392341" y="501650"/>
                </a:lnTo>
                <a:lnTo>
                  <a:pt x="374699" y="509270"/>
                </a:lnTo>
                <a:lnTo>
                  <a:pt x="368681" y="513080"/>
                </a:lnTo>
                <a:lnTo>
                  <a:pt x="362601" y="514350"/>
                </a:lnTo>
                <a:lnTo>
                  <a:pt x="350280" y="519430"/>
                </a:lnTo>
                <a:lnTo>
                  <a:pt x="344038" y="520700"/>
                </a:lnTo>
                <a:lnTo>
                  <a:pt x="337750" y="523240"/>
                </a:lnTo>
                <a:lnTo>
                  <a:pt x="299268" y="530860"/>
                </a:lnTo>
                <a:close/>
              </a:path>
              <a:path w="533400" h="532129">
                <a:moveTo>
                  <a:pt x="286237" y="532130"/>
                </a:moveTo>
                <a:lnTo>
                  <a:pt x="247002" y="532130"/>
                </a:lnTo>
                <a:lnTo>
                  <a:pt x="240478" y="530860"/>
                </a:lnTo>
                <a:lnTo>
                  <a:pt x="292760" y="530860"/>
                </a:lnTo>
                <a:lnTo>
                  <a:pt x="286237" y="532130"/>
                </a:lnTo>
                <a:close/>
              </a:path>
            </a:pathLst>
          </a:custGeom>
          <a:solidFill>
            <a:srgbClr val="F4AC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765455" y="3047018"/>
            <a:ext cx="414655" cy="18415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14935" marR="5080" indent="-102870">
              <a:lnSpc>
                <a:spcPct val="72900"/>
              </a:lnSpc>
              <a:spcBef>
                <a:spcPts val="295"/>
              </a:spcBef>
            </a:pP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600" spc="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600" spc="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600" spc="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60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600" spc="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600" spc="4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600" spc="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600" spc="35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600" spc="25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9350" y="2775011"/>
            <a:ext cx="8194675" cy="9271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3250" spc="10" b="1">
                <a:latin typeface="Tahoma"/>
                <a:cs typeface="Tahoma"/>
              </a:rPr>
              <a:t>World's </a:t>
            </a:r>
            <a:r>
              <a:rPr dirty="0" sz="3250" spc="35" b="1">
                <a:latin typeface="Tahoma"/>
                <a:cs typeface="Tahoma"/>
              </a:rPr>
              <a:t>Biggest </a:t>
            </a:r>
            <a:r>
              <a:rPr dirty="0" sz="3250" spc="-25" b="1">
                <a:latin typeface="Tahoma"/>
                <a:cs typeface="Tahoma"/>
              </a:rPr>
              <a:t>Data </a:t>
            </a:r>
            <a:r>
              <a:rPr dirty="0" sz="3250" spc="45" b="1">
                <a:latin typeface="Tahoma"/>
                <a:cs typeface="Tahoma"/>
              </a:rPr>
              <a:t>Breaches</a:t>
            </a:r>
            <a:r>
              <a:rPr dirty="0" sz="3250" spc="-620" b="1">
                <a:latin typeface="Tahoma"/>
                <a:cs typeface="Tahoma"/>
              </a:rPr>
              <a:t> </a:t>
            </a:r>
            <a:r>
              <a:rPr dirty="0" sz="3250" spc="-120" b="1">
                <a:latin typeface="Tahoma"/>
                <a:cs typeface="Tahoma"/>
              </a:rPr>
              <a:t>&amp; </a:t>
            </a:r>
            <a:r>
              <a:rPr dirty="0" sz="3250" spc="30" b="1">
                <a:latin typeface="Tahoma"/>
                <a:cs typeface="Tahoma"/>
              </a:rPr>
              <a:t>Hacks</a:t>
            </a:r>
            <a:endParaRPr sz="3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300" spc="145">
                <a:latin typeface="Arial"/>
                <a:cs typeface="Arial"/>
              </a:rPr>
              <a:t>Selected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130">
                <a:latin typeface="Arial"/>
                <a:cs typeface="Arial"/>
              </a:rPr>
              <a:t>events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130">
                <a:latin typeface="Arial"/>
                <a:cs typeface="Arial"/>
              </a:rPr>
              <a:t>over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 spc="145">
                <a:latin typeface="Arial"/>
                <a:cs typeface="Arial"/>
              </a:rPr>
              <a:t>30,000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135">
                <a:latin typeface="Arial"/>
                <a:cs typeface="Arial"/>
              </a:rPr>
              <a:t>records</a:t>
            </a:r>
            <a:r>
              <a:rPr dirty="0" sz="1300" spc="20">
                <a:latin typeface="Arial"/>
                <a:cs typeface="Arial"/>
              </a:rPr>
              <a:t> </a:t>
            </a:r>
            <a:r>
              <a:rPr dirty="0" sz="1300" spc="135">
                <a:latin typeface="Arial"/>
                <a:cs typeface="Arial"/>
              </a:rPr>
              <a:t>stolen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850" spc="95" i="1">
                <a:latin typeface="Raleway"/>
                <a:cs typeface="Raleway"/>
              </a:rPr>
              <a:t>UPDATED: Jun</a:t>
            </a:r>
            <a:r>
              <a:rPr dirty="0" sz="850" spc="-35" i="1">
                <a:latin typeface="Raleway"/>
                <a:cs typeface="Raleway"/>
              </a:rPr>
              <a:t> </a:t>
            </a:r>
            <a:r>
              <a:rPr dirty="0" sz="850" spc="100" i="1">
                <a:latin typeface="Raleway"/>
                <a:cs typeface="Raleway"/>
              </a:rPr>
              <a:t>2024</a:t>
            </a:r>
            <a:endParaRPr sz="850">
              <a:latin typeface="Raleway"/>
              <a:cs typeface="Raleway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62050" y="4229100"/>
            <a:ext cx="9077324" cy="2257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7299" y="4352925"/>
            <a:ext cx="0" cy="2133600"/>
          </a:xfrm>
          <a:custGeom>
            <a:avLst/>
            <a:gdLst/>
            <a:ahLst/>
            <a:cxnLst/>
            <a:rect l="l" t="t" r="r" b="b"/>
            <a:pathLst>
              <a:path w="0" h="2133600">
                <a:moveTo>
                  <a:pt x="0" y="0"/>
                </a:moveTo>
                <a:lnTo>
                  <a:pt x="0" y="213360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57299" y="4352925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 h="0">
                <a:moveTo>
                  <a:pt x="0" y="0"/>
                </a:moveTo>
                <a:lnTo>
                  <a:pt x="47624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7299" y="4263389"/>
            <a:ext cx="378460" cy="190500"/>
          </a:xfrm>
          <a:custGeom>
            <a:avLst/>
            <a:gdLst/>
            <a:ahLst/>
            <a:cxnLst/>
            <a:rect l="l" t="t" r="r" b="b"/>
            <a:pathLst>
              <a:path w="378460" h="190500">
                <a:moveTo>
                  <a:pt x="336709" y="190499"/>
                </a:moveTo>
                <a:lnTo>
                  <a:pt x="41309" y="190499"/>
                </a:lnTo>
                <a:lnTo>
                  <a:pt x="35234" y="189291"/>
                </a:lnTo>
                <a:lnTo>
                  <a:pt x="1208" y="155265"/>
                </a:lnTo>
                <a:lnTo>
                  <a:pt x="0" y="149190"/>
                </a:lnTo>
                <a:lnTo>
                  <a:pt x="0" y="41309"/>
                </a:lnTo>
                <a:lnTo>
                  <a:pt x="23564" y="6042"/>
                </a:lnTo>
                <a:lnTo>
                  <a:pt x="41309" y="0"/>
                </a:lnTo>
                <a:lnTo>
                  <a:pt x="336709" y="0"/>
                </a:lnTo>
                <a:lnTo>
                  <a:pt x="371976" y="23564"/>
                </a:lnTo>
                <a:lnTo>
                  <a:pt x="378018" y="41309"/>
                </a:lnTo>
                <a:lnTo>
                  <a:pt x="378018" y="149190"/>
                </a:lnTo>
                <a:lnTo>
                  <a:pt x="354453" y="184457"/>
                </a:lnTo>
                <a:lnTo>
                  <a:pt x="336709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7299" y="4263389"/>
            <a:ext cx="378460" cy="190500"/>
          </a:xfrm>
          <a:custGeom>
            <a:avLst/>
            <a:gdLst/>
            <a:ahLst/>
            <a:cxnLst/>
            <a:rect l="l" t="t" r="r" b="b"/>
            <a:pathLst>
              <a:path w="378460" h="190500">
                <a:moveTo>
                  <a:pt x="47624" y="0"/>
                </a:moveTo>
                <a:lnTo>
                  <a:pt x="330393" y="0"/>
                </a:lnTo>
                <a:lnTo>
                  <a:pt x="336709" y="0"/>
                </a:lnTo>
                <a:lnTo>
                  <a:pt x="342784" y="1208"/>
                </a:lnTo>
                <a:lnTo>
                  <a:pt x="348618" y="3625"/>
                </a:lnTo>
                <a:lnTo>
                  <a:pt x="354453" y="6042"/>
                </a:lnTo>
                <a:lnTo>
                  <a:pt x="374393" y="29399"/>
                </a:lnTo>
                <a:lnTo>
                  <a:pt x="376810" y="35234"/>
                </a:lnTo>
                <a:lnTo>
                  <a:pt x="378018" y="41309"/>
                </a:lnTo>
                <a:lnTo>
                  <a:pt x="378018" y="47624"/>
                </a:lnTo>
                <a:lnTo>
                  <a:pt x="378018" y="142874"/>
                </a:lnTo>
                <a:lnTo>
                  <a:pt x="378018" y="149190"/>
                </a:lnTo>
                <a:lnTo>
                  <a:pt x="376810" y="155265"/>
                </a:lnTo>
                <a:lnTo>
                  <a:pt x="374393" y="161100"/>
                </a:lnTo>
                <a:lnTo>
                  <a:pt x="371976" y="166935"/>
                </a:lnTo>
                <a:lnTo>
                  <a:pt x="336709" y="190499"/>
                </a:lnTo>
                <a:lnTo>
                  <a:pt x="330393" y="190499"/>
                </a:lnTo>
                <a:lnTo>
                  <a:pt x="47624" y="190499"/>
                </a:lnTo>
                <a:lnTo>
                  <a:pt x="9483" y="172085"/>
                </a:lnTo>
                <a:lnTo>
                  <a:pt x="0" y="149190"/>
                </a:lnTo>
                <a:lnTo>
                  <a:pt x="0" y="142874"/>
                </a:lnTo>
                <a:lnTo>
                  <a:pt x="0" y="47624"/>
                </a:lnTo>
                <a:lnTo>
                  <a:pt x="0" y="41309"/>
                </a:lnTo>
                <a:lnTo>
                  <a:pt x="1208" y="35234"/>
                </a:lnTo>
                <a:lnTo>
                  <a:pt x="29399" y="3625"/>
                </a:lnTo>
                <a:lnTo>
                  <a:pt x="41309" y="0"/>
                </a:lnTo>
                <a:lnTo>
                  <a:pt x="47624" y="0"/>
                </a:lnTo>
                <a:close/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292224" y="4301165"/>
            <a:ext cx="300990" cy="130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00" spc="140" b="1">
                <a:solidFill>
                  <a:srgbClr val="666666"/>
                </a:solidFill>
                <a:latin typeface="Yu Gothic"/>
                <a:cs typeface="Yu Gothic"/>
              </a:rPr>
              <a:t>2024</a:t>
            </a:r>
            <a:endParaRPr sz="700">
              <a:latin typeface="Yu Gothic"/>
              <a:cs typeface="Yu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57299" y="6048374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 h="0">
                <a:moveTo>
                  <a:pt x="0" y="0"/>
                </a:moveTo>
                <a:lnTo>
                  <a:pt x="47624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57299" y="5958839"/>
            <a:ext cx="378460" cy="190500"/>
          </a:xfrm>
          <a:custGeom>
            <a:avLst/>
            <a:gdLst/>
            <a:ahLst/>
            <a:cxnLst/>
            <a:rect l="l" t="t" r="r" b="b"/>
            <a:pathLst>
              <a:path w="378460" h="190500">
                <a:moveTo>
                  <a:pt x="336709" y="190499"/>
                </a:moveTo>
                <a:lnTo>
                  <a:pt x="41309" y="190499"/>
                </a:lnTo>
                <a:lnTo>
                  <a:pt x="35234" y="189291"/>
                </a:lnTo>
                <a:lnTo>
                  <a:pt x="1208" y="155265"/>
                </a:lnTo>
                <a:lnTo>
                  <a:pt x="0" y="149190"/>
                </a:lnTo>
                <a:lnTo>
                  <a:pt x="0" y="41309"/>
                </a:lnTo>
                <a:lnTo>
                  <a:pt x="23564" y="6042"/>
                </a:lnTo>
                <a:lnTo>
                  <a:pt x="41309" y="0"/>
                </a:lnTo>
                <a:lnTo>
                  <a:pt x="336709" y="0"/>
                </a:lnTo>
                <a:lnTo>
                  <a:pt x="371976" y="23564"/>
                </a:lnTo>
                <a:lnTo>
                  <a:pt x="378018" y="41309"/>
                </a:lnTo>
                <a:lnTo>
                  <a:pt x="378018" y="149190"/>
                </a:lnTo>
                <a:lnTo>
                  <a:pt x="354453" y="184457"/>
                </a:lnTo>
                <a:lnTo>
                  <a:pt x="336709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57299" y="5958839"/>
            <a:ext cx="378460" cy="190500"/>
          </a:xfrm>
          <a:custGeom>
            <a:avLst/>
            <a:gdLst/>
            <a:ahLst/>
            <a:cxnLst/>
            <a:rect l="l" t="t" r="r" b="b"/>
            <a:pathLst>
              <a:path w="378460" h="190500">
                <a:moveTo>
                  <a:pt x="47624" y="0"/>
                </a:moveTo>
                <a:lnTo>
                  <a:pt x="330393" y="0"/>
                </a:lnTo>
                <a:lnTo>
                  <a:pt x="336709" y="0"/>
                </a:lnTo>
                <a:lnTo>
                  <a:pt x="342784" y="1208"/>
                </a:lnTo>
                <a:lnTo>
                  <a:pt x="348618" y="3625"/>
                </a:lnTo>
                <a:lnTo>
                  <a:pt x="354453" y="6042"/>
                </a:lnTo>
                <a:lnTo>
                  <a:pt x="374393" y="29399"/>
                </a:lnTo>
                <a:lnTo>
                  <a:pt x="376810" y="35234"/>
                </a:lnTo>
                <a:lnTo>
                  <a:pt x="378018" y="41309"/>
                </a:lnTo>
                <a:lnTo>
                  <a:pt x="378018" y="47624"/>
                </a:lnTo>
                <a:lnTo>
                  <a:pt x="378018" y="142874"/>
                </a:lnTo>
                <a:lnTo>
                  <a:pt x="378018" y="149190"/>
                </a:lnTo>
                <a:lnTo>
                  <a:pt x="376810" y="155265"/>
                </a:lnTo>
                <a:lnTo>
                  <a:pt x="374393" y="161100"/>
                </a:lnTo>
                <a:lnTo>
                  <a:pt x="371976" y="166935"/>
                </a:lnTo>
                <a:lnTo>
                  <a:pt x="336709" y="190499"/>
                </a:lnTo>
                <a:lnTo>
                  <a:pt x="330393" y="190499"/>
                </a:lnTo>
                <a:lnTo>
                  <a:pt x="47624" y="190499"/>
                </a:lnTo>
                <a:lnTo>
                  <a:pt x="9483" y="172085"/>
                </a:lnTo>
                <a:lnTo>
                  <a:pt x="0" y="149190"/>
                </a:lnTo>
                <a:lnTo>
                  <a:pt x="0" y="142874"/>
                </a:lnTo>
                <a:lnTo>
                  <a:pt x="0" y="47624"/>
                </a:lnTo>
                <a:lnTo>
                  <a:pt x="0" y="41309"/>
                </a:lnTo>
                <a:lnTo>
                  <a:pt x="1208" y="35234"/>
                </a:lnTo>
                <a:lnTo>
                  <a:pt x="29399" y="3625"/>
                </a:lnTo>
                <a:lnTo>
                  <a:pt x="41309" y="0"/>
                </a:lnTo>
                <a:lnTo>
                  <a:pt x="47624" y="0"/>
                </a:lnTo>
                <a:close/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292224" y="5996615"/>
            <a:ext cx="300990" cy="130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00" spc="140" b="1">
                <a:solidFill>
                  <a:srgbClr val="666666"/>
                </a:solidFill>
                <a:latin typeface="Yu Gothic"/>
                <a:cs typeface="Yu Gothic"/>
              </a:rPr>
              <a:t>2022</a:t>
            </a:r>
            <a:endParaRPr sz="700">
              <a:latin typeface="Yu Gothic"/>
              <a:cs typeface="Yu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10649" y="3790950"/>
            <a:ext cx="1228725" cy="295275"/>
          </a:xfrm>
          <a:custGeom>
            <a:avLst/>
            <a:gdLst/>
            <a:ahLst/>
            <a:cxnLst/>
            <a:rect l="l" t="t" r="r" b="b"/>
            <a:pathLst>
              <a:path w="1228725" h="295275">
                <a:moveTo>
                  <a:pt x="1195677" y="295274"/>
                </a:moveTo>
                <a:lnTo>
                  <a:pt x="33047" y="295274"/>
                </a:lnTo>
                <a:lnTo>
                  <a:pt x="28186" y="294308"/>
                </a:lnTo>
                <a:lnTo>
                  <a:pt x="966" y="267087"/>
                </a:lnTo>
                <a:lnTo>
                  <a:pt x="0" y="262227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95677" y="0"/>
                </a:lnTo>
                <a:lnTo>
                  <a:pt x="1227757" y="28187"/>
                </a:lnTo>
                <a:lnTo>
                  <a:pt x="1228724" y="33047"/>
                </a:lnTo>
                <a:lnTo>
                  <a:pt x="1228724" y="262227"/>
                </a:lnTo>
                <a:lnTo>
                  <a:pt x="1200537" y="294308"/>
                </a:lnTo>
                <a:lnTo>
                  <a:pt x="1195677" y="29527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074150" y="3879595"/>
            <a:ext cx="512445" cy="144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0" spc="130">
                <a:latin typeface="Arial"/>
                <a:cs typeface="Arial"/>
              </a:rPr>
              <a:t>s</a:t>
            </a:r>
            <a:r>
              <a:rPr dirty="0" sz="750" spc="195">
                <a:latin typeface="Arial"/>
                <a:cs typeface="Arial"/>
              </a:rPr>
              <a:t>e</a:t>
            </a:r>
            <a:r>
              <a:rPr dirty="0" sz="750" spc="155">
                <a:latin typeface="Arial"/>
                <a:cs typeface="Arial"/>
              </a:rPr>
              <a:t>a</a:t>
            </a:r>
            <a:r>
              <a:rPr dirty="0" sz="750" spc="95">
                <a:latin typeface="Arial"/>
                <a:cs typeface="Arial"/>
              </a:rPr>
              <a:t>r</a:t>
            </a:r>
            <a:r>
              <a:rPr dirty="0" sz="750" spc="200">
                <a:latin typeface="Arial"/>
                <a:cs typeface="Arial"/>
              </a:rPr>
              <a:t>c</a:t>
            </a:r>
            <a:r>
              <a:rPr dirty="0" sz="750" spc="195">
                <a:latin typeface="Arial"/>
                <a:cs typeface="Arial"/>
              </a:rPr>
              <a:t>h</a:t>
            </a:r>
            <a:r>
              <a:rPr dirty="0" sz="750" spc="-10">
                <a:latin typeface="Arial"/>
                <a:cs typeface="Arial"/>
              </a:rPr>
              <a:t>...</a:t>
            </a:r>
            <a:endParaRPr sz="7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62050" y="3790950"/>
            <a:ext cx="1190625" cy="295275"/>
          </a:xfrm>
          <a:custGeom>
            <a:avLst/>
            <a:gdLst/>
            <a:ahLst/>
            <a:cxnLst/>
            <a:rect l="l" t="t" r="r" b="b"/>
            <a:pathLst>
              <a:path w="1190625" h="295275">
                <a:moveTo>
                  <a:pt x="1157577" y="295274"/>
                </a:moveTo>
                <a:lnTo>
                  <a:pt x="33047" y="295274"/>
                </a:lnTo>
                <a:lnTo>
                  <a:pt x="28187" y="294308"/>
                </a:lnTo>
                <a:lnTo>
                  <a:pt x="966" y="267087"/>
                </a:lnTo>
                <a:lnTo>
                  <a:pt x="0" y="262227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157577" y="0"/>
                </a:lnTo>
                <a:lnTo>
                  <a:pt x="1189658" y="28187"/>
                </a:lnTo>
                <a:lnTo>
                  <a:pt x="1190624" y="33047"/>
                </a:lnTo>
                <a:lnTo>
                  <a:pt x="1190624" y="262227"/>
                </a:lnTo>
                <a:lnTo>
                  <a:pt x="1162437" y="294308"/>
                </a:lnTo>
                <a:lnTo>
                  <a:pt x="1157577" y="295274"/>
                </a:lnTo>
                <a:close/>
              </a:path>
            </a:pathLst>
          </a:custGeom>
          <a:solidFill>
            <a:srgbClr val="E6E6E6">
              <a:alpha val="59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29270" y="3878262"/>
            <a:ext cx="1061085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130" b="1">
                <a:latin typeface="Gill Sans MT"/>
                <a:cs typeface="Gill Sans MT"/>
              </a:rPr>
              <a:t>size: </a:t>
            </a:r>
            <a:r>
              <a:rPr dirty="0" sz="750" spc="165">
                <a:latin typeface="Arial"/>
                <a:cs typeface="Arial"/>
              </a:rPr>
              <a:t>records</a:t>
            </a:r>
            <a:r>
              <a:rPr dirty="0" sz="750" spc="-105">
                <a:latin typeface="Arial"/>
                <a:cs typeface="Arial"/>
              </a:rPr>
              <a:t> </a:t>
            </a:r>
            <a:r>
              <a:rPr dirty="0" sz="750" spc="150">
                <a:latin typeface="Arial"/>
                <a:cs typeface="Arial"/>
              </a:rPr>
              <a:t>lost</a:t>
            </a:r>
            <a:endParaRPr sz="7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400299" y="3790950"/>
            <a:ext cx="466725" cy="295275"/>
          </a:xfrm>
          <a:custGeom>
            <a:avLst/>
            <a:gdLst/>
            <a:ahLst/>
            <a:cxnLst/>
            <a:rect l="l" t="t" r="r" b="b"/>
            <a:pathLst>
              <a:path w="466725" h="295275">
                <a:moveTo>
                  <a:pt x="433677" y="295274"/>
                </a:moveTo>
                <a:lnTo>
                  <a:pt x="33047" y="295274"/>
                </a:lnTo>
                <a:lnTo>
                  <a:pt x="28187" y="294308"/>
                </a:lnTo>
                <a:lnTo>
                  <a:pt x="966" y="267087"/>
                </a:lnTo>
                <a:lnTo>
                  <a:pt x="0" y="262227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433677" y="0"/>
                </a:lnTo>
                <a:lnTo>
                  <a:pt x="465758" y="28187"/>
                </a:lnTo>
                <a:lnTo>
                  <a:pt x="466724" y="33047"/>
                </a:lnTo>
                <a:lnTo>
                  <a:pt x="466724" y="262227"/>
                </a:lnTo>
                <a:lnTo>
                  <a:pt x="438537" y="294308"/>
                </a:lnTo>
                <a:lnTo>
                  <a:pt x="433677" y="29527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471985" y="3878262"/>
            <a:ext cx="324485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80" b="1">
                <a:latin typeface="Gill Sans MT"/>
                <a:cs typeface="Gill Sans MT"/>
              </a:rPr>
              <a:t>fi</a:t>
            </a:r>
            <a:r>
              <a:rPr dirty="0" sz="750" spc="114" b="1">
                <a:latin typeface="Gill Sans MT"/>
                <a:cs typeface="Gill Sans MT"/>
              </a:rPr>
              <a:t>l</a:t>
            </a:r>
            <a:r>
              <a:rPr dirty="0" sz="750" spc="85" b="1">
                <a:latin typeface="Gill Sans MT"/>
                <a:cs typeface="Gill Sans MT"/>
              </a:rPr>
              <a:t>t</a:t>
            </a:r>
            <a:r>
              <a:rPr dirty="0" sz="750" spc="215" b="1">
                <a:latin typeface="Gill Sans MT"/>
                <a:cs typeface="Gill Sans MT"/>
              </a:rPr>
              <a:t>e</a:t>
            </a:r>
            <a:r>
              <a:rPr dirty="0" sz="750" spc="70" b="1">
                <a:latin typeface="Gill Sans MT"/>
                <a:cs typeface="Gill Sans MT"/>
              </a:rPr>
              <a:t>r</a:t>
            </a:r>
            <a:endParaRPr sz="750">
              <a:latin typeface="Gill Sans MT"/>
              <a:cs typeface="Gill Sans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92513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5">
                <a:solidFill>
                  <a:srgbClr val="C2132D"/>
                </a:solidFill>
              </a:rPr>
              <a:t>Failure </a:t>
            </a:r>
            <a:r>
              <a:rPr dirty="0" sz="3350" spc="10">
                <a:solidFill>
                  <a:srgbClr val="C2132D"/>
                </a:solidFill>
              </a:rPr>
              <a:t>of </a:t>
            </a:r>
            <a:r>
              <a:rPr dirty="0" sz="3350">
                <a:solidFill>
                  <a:srgbClr val="C2132D"/>
                </a:solidFill>
              </a:rPr>
              <a:t>Prevention: </a:t>
            </a:r>
            <a:r>
              <a:rPr dirty="0" sz="3350" spc="-20">
                <a:solidFill>
                  <a:srgbClr val="C2132D"/>
                </a:solidFill>
              </a:rPr>
              <a:t>World's </a:t>
            </a:r>
            <a:r>
              <a:rPr dirty="0" sz="3350" spc="10">
                <a:solidFill>
                  <a:srgbClr val="C2132D"/>
                </a:solidFill>
              </a:rPr>
              <a:t>Most </a:t>
            </a:r>
            <a:r>
              <a:rPr dirty="0" sz="3350" spc="-20">
                <a:solidFill>
                  <a:srgbClr val="C2132D"/>
                </a:solidFill>
              </a:rPr>
              <a:t>Targeted</a:t>
            </a:r>
            <a:r>
              <a:rPr dirty="0" sz="3350" spc="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Industries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2562224" y="1428749"/>
            <a:ext cx="6400799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861314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5">
                <a:solidFill>
                  <a:srgbClr val="C2132D"/>
                </a:solidFill>
              </a:rPr>
              <a:t>Failure </a:t>
            </a:r>
            <a:r>
              <a:rPr dirty="0" sz="3350" spc="10">
                <a:solidFill>
                  <a:srgbClr val="C2132D"/>
                </a:solidFill>
              </a:rPr>
              <a:t>of </a:t>
            </a:r>
            <a:r>
              <a:rPr dirty="0" sz="3350">
                <a:solidFill>
                  <a:srgbClr val="C2132D"/>
                </a:solidFill>
              </a:rPr>
              <a:t>Prevention: </a:t>
            </a:r>
            <a:r>
              <a:rPr dirty="0" sz="3350" spc="15">
                <a:solidFill>
                  <a:srgbClr val="C2132D"/>
                </a:solidFill>
              </a:rPr>
              <a:t>Monetary </a:t>
            </a:r>
            <a:r>
              <a:rPr dirty="0" sz="3350" spc="10">
                <a:solidFill>
                  <a:srgbClr val="C2132D"/>
                </a:solidFill>
              </a:rPr>
              <a:t>Damage in the</a:t>
            </a:r>
            <a:r>
              <a:rPr dirty="0" sz="3350" spc="-1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U.S.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2562224" y="1428749"/>
            <a:ext cx="6400799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93649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5">
                <a:solidFill>
                  <a:srgbClr val="C2132D"/>
                </a:solidFill>
              </a:rPr>
              <a:t>Failure </a:t>
            </a:r>
            <a:r>
              <a:rPr dirty="0" sz="3350" spc="10">
                <a:solidFill>
                  <a:srgbClr val="C2132D"/>
                </a:solidFill>
              </a:rPr>
              <a:t>of </a:t>
            </a:r>
            <a:r>
              <a:rPr dirty="0" sz="3350">
                <a:solidFill>
                  <a:srgbClr val="C2132D"/>
                </a:solidFill>
              </a:rPr>
              <a:t>Prevention: </a:t>
            </a:r>
            <a:r>
              <a:rPr dirty="0" sz="3350" spc="5">
                <a:solidFill>
                  <a:srgbClr val="C2132D"/>
                </a:solidFill>
              </a:rPr>
              <a:t>Attacks </a:t>
            </a:r>
            <a:r>
              <a:rPr dirty="0" sz="3350" spc="10">
                <a:solidFill>
                  <a:srgbClr val="C2132D"/>
                </a:solidFill>
              </a:rPr>
              <a:t>Constantly Getting</a:t>
            </a:r>
            <a:r>
              <a:rPr dirty="0" sz="3350" spc="1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Easier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2568344" y="1428750"/>
            <a:ext cx="6388561" cy="403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20838" y="5635624"/>
            <a:ext cx="5883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Attack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sophistication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versus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intruder technical</a:t>
            </a:r>
            <a:r>
              <a:rPr dirty="0" sz="1800" spc="-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knowledge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6176962"/>
            <a:ext cx="9182100" cy="0"/>
          </a:xfrm>
          <a:custGeom>
            <a:avLst/>
            <a:gdLst/>
            <a:ahLst/>
            <a:cxnLst/>
            <a:rect l="l" t="t" r="r" b="b"/>
            <a:pathLst>
              <a:path w="9182100" h="0">
                <a:moveTo>
                  <a:pt x="0" y="0"/>
                </a:moveTo>
                <a:lnTo>
                  <a:pt x="91820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186487"/>
            <a:ext cx="9182100" cy="0"/>
          </a:xfrm>
          <a:custGeom>
            <a:avLst/>
            <a:gdLst/>
            <a:ahLst/>
            <a:cxnLst/>
            <a:rect l="l" t="t" r="r" b="b"/>
            <a:pathLst>
              <a:path w="9182100" h="0">
                <a:moveTo>
                  <a:pt x="0" y="0"/>
                </a:moveTo>
                <a:lnTo>
                  <a:pt x="91820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86974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1700" y="6274743"/>
            <a:ext cx="9203055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Ramirez, J.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H. </a:t>
            </a:r>
            <a:r>
              <a:rPr dirty="0" sz="850" spc="-60">
                <a:solidFill>
                  <a:srgbClr val="585D60"/>
                </a:solidFill>
                <a:latin typeface="Roboto"/>
                <a:cs typeface="Roboto"/>
              </a:rPr>
              <a:t>P.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(2017).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An Anomaly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Behavior Analysis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Methodology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for the Internet of Things: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Design,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Analysis,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Evaluation (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Doctoral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dissertation, The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University of</a:t>
            </a:r>
            <a:r>
              <a:rPr dirty="0" sz="850" spc="9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Arizona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93795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5">
                <a:solidFill>
                  <a:srgbClr val="C2132D"/>
                </a:solidFill>
              </a:rPr>
              <a:t>Failure </a:t>
            </a:r>
            <a:r>
              <a:rPr dirty="0" sz="3350" spc="10">
                <a:solidFill>
                  <a:srgbClr val="C2132D"/>
                </a:solidFill>
              </a:rPr>
              <a:t>of </a:t>
            </a:r>
            <a:r>
              <a:rPr dirty="0" sz="3350">
                <a:solidFill>
                  <a:srgbClr val="C2132D"/>
                </a:solidFill>
              </a:rPr>
              <a:t>Prevention: </a:t>
            </a:r>
            <a:r>
              <a:rPr dirty="0" sz="3350" spc="5">
                <a:solidFill>
                  <a:srgbClr val="C2132D"/>
                </a:solidFill>
              </a:rPr>
              <a:t>Attacks </a:t>
            </a:r>
            <a:r>
              <a:rPr dirty="0" sz="3350" spc="10">
                <a:solidFill>
                  <a:srgbClr val="C2132D"/>
                </a:solidFill>
              </a:rPr>
              <a:t>Constantly Getting</a:t>
            </a:r>
            <a:r>
              <a:rPr dirty="0" sz="3350" spc="15">
                <a:solidFill>
                  <a:srgbClr val="C2132D"/>
                </a:solidFill>
              </a:rPr>
              <a:t> </a:t>
            </a:r>
            <a:r>
              <a:rPr dirty="0" sz="3350">
                <a:solidFill>
                  <a:srgbClr val="C2132D"/>
                </a:solidFill>
              </a:rPr>
              <a:t>Faster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2124075" y="1494923"/>
            <a:ext cx="7204870" cy="3868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04430" y="5597524"/>
            <a:ext cx="6516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timeline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cyber-threads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scope of damage and impact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time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6176962"/>
            <a:ext cx="9182100" cy="0"/>
          </a:xfrm>
          <a:custGeom>
            <a:avLst/>
            <a:gdLst/>
            <a:ahLst/>
            <a:cxnLst/>
            <a:rect l="l" t="t" r="r" b="b"/>
            <a:pathLst>
              <a:path w="9182100" h="0">
                <a:moveTo>
                  <a:pt x="0" y="0"/>
                </a:moveTo>
                <a:lnTo>
                  <a:pt x="91820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186487"/>
            <a:ext cx="9182100" cy="0"/>
          </a:xfrm>
          <a:custGeom>
            <a:avLst/>
            <a:gdLst/>
            <a:ahLst/>
            <a:cxnLst/>
            <a:rect l="l" t="t" r="r" b="b"/>
            <a:pathLst>
              <a:path w="9182100" h="0">
                <a:moveTo>
                  <a:pt x="0" y="0"/>
                </a:moveTo>
                <a:lnTo>
                  <a:pt x="91820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86974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17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1700" y="6274743"/>
            <a:ext cx="9203055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Ramirez, J.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H. </a:t>
            </a:r>
            <a:r>
              <a:rPr dirty="0" sz="850" spc="-60">
                <a:solidFill>
                  <a:srgbClr val="585D60"/>
                </a:solidFill>
                <a:latin typeface="Roboto"/>
                <a:cs typeface="Roboto"/>
              </a:rPr>
              <a:t>P.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(2017).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An Anomaly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Behavior Analysis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Methodology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for the Internet of Things: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Design,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Analysis,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Evaluation (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Doctoral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dissertation, The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University of</a:t>
            </a:r>
            <a:r>
              <a:rPr dirty="0" sz="850" spc="9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Arizona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89662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5">
                <a:solidFill>
                  <a:srgbClr val="C2132D"/>
                </a:solidFill>
              </a:rPr>
              <a:t>Failure </a:t>
            </a:r>
            <a:r>
              <a:rPr dirty="0" sz="3350" spc="10">
                <a:solidFill>
                  <a:srgbClr val="C2132D"/>
                </a:solidFill>
              </a:rPr>
              <a:t>of </a:t>
            </a:r>
            <a:r>
              <a:rPr dirty="0" sz="3350">
                <a:solidFill>
                  <a:srgbClr val="C2132D"/>
                </a:solidFill>
              </a:rPr>
              <a:t>Prevention: Attackers </a:t>
            </a:r>
            <a:r>
              <a:rPr dirty="0" sz="3350" spc="5">
                <a:solidFill>
                  <a:srgbClr val="C2132D"/>
                </a:solidFill>
              </a:rPr>
              <a:t>Having </a:t>
            </a:r>
            <a:r>
              <a:rPr dirty="0" sz="3350">
                <a:solidFill>
                  <a:srgbClr val="C2132D"/>
                </a:solidFill>
              </a:rPr>
              <a:t>More</a:t>
            </a:r>
            <a:r>
              <a:rPr dirty="0" sz="3350" spc="6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Options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3128308" y="1461422"/>
            <a:ext cx="4529978" cy="502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176962"/>
            <a:ext cx="4305300" cy="0"/>
          </a:xfrm>
          <a:custGeom>
            <a:avLst/>
            <a:gdLst/>
            <a:ahLst/>
            <a:cxnLst/>
            <a:rect l="l" t="t" r="r" b="b"/>
            <a:pathLst>
              <a:path w="4305300" h="0">
                <a:moveTo>
                  <a:pt x="0" y="0"/>
                </a:moveTo>
                <a:lnTo>
                  <a:pt x="43052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186487"/>
            <a:ext cx="4305300" cy="0"/>
          </a:xfrm>
          <a:custGeom>
            <a:avLst/>
            <a:gdLst/>
            <a:ahLst/>
            <a:cxnLst/>
            <a:rect l="l" t="t" r="r" b="b"/>
            <a:pathLst>
              <a:path w="4305300" h="0">
                <a:moveTo>
                  <a:pt x="0" y="0"/>
                </a:moveTo>
                <a:lnTo>
                  <a:pt x="43052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10174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66655"/>
            <a:ext cx="433324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Louis Columbus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(2023).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Why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attackers </a:t>
            </a:r>
            <a:r>
              <a:rPr dirty="0" sz="850" spc="5">
                <a:solidFill>
                  <a:srgbClr val="585D60"/>
                </a:solidFill>
                <a:latin typeface="Roboto"/>
                <a:cs typeface="Roboto"/>
              </a:rPr>
              <a:t>love to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target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IoT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devices.</a:t>
            </a:r>
            <a:r>
              <a:rPr dirty="0" sz="850" spc="5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VentureBeat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3290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Learning </a:t>
            </a:r>
            <a:r>
              <a:rPr dirty="0" sz="3350" spc="5">
                <a:solidFill>
                  <a:srgbClr val="C2132D"/>
                </a:solidFill>
              </a:rPr>
              <a:t>Objectives for </a:t>
            </a:r>
            <a:r>
              <a:rPr dirty="0" sz="3350" spc="-35">
                <a:solidFill>
                  <a:srgbClr val="C2132D"/>
                </a:solidFill>
              </a:rPr>
              <a:t>Today's</a:t>
            </a:r>
            <a:r>
              <a:rPr dirty="0" sz="3350" spc="-6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Class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148754" y="1376044"/>
            <a:ext cx="9311640" cy="1978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154305" indent="-133985">
              <a:lnSpc>
                <a:spcPct val="1181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Define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information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(Infosec)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its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main goals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how it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fits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within a 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firm’s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overall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protocols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three main steps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information security: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prevention,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detection, and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response.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Explain why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prevention as a sole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measure is deemed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fail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course structure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goals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overview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2749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Why is </a:t>
            </a:r>
            <a:r>
              <a:rPr dirty="0" sz="3350">
                <a:solidFill>
                  <a:srgbClr val="C2132D"/>
                </a:solidFill>
              </a:rPr>
              <a:t>Prevention </a:t>
            </a:r>
            <a:r>
              <a:rPr dirty="0" sz="3350" spc="10">
                <a:solidFill>
                  <a:srgbClr val="000000"/>
                </a:solidFill>
              </a:rPr>
              <a:t>Not</a:t>
            </a:r>
            <a:r>
              <a:rPr dirty="0" sz="3350" spc="-30">
                <a:solidFill>
                  <a:srgbClr val="000000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Enough?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148754" y="1425575"/>
            <a:ext cx="9186545" cy="4852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Inherent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weaknesses 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increasingly more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complex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systems/networks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Poor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Design</a:t>
            </a:r>
            <a:endParaRPr sz="1800">
              <a:latin typeface="Roboto"/>
              <a:cs typeface="Roboto"/>
            </a:endParaRPr>
          </a:p>
          <a:p>
            <a:pPr lvl="2" marL="908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908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Software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hardware</a:t>
            </a:r>
            <a:endParaRPr sz="1800">
              <a:latin typeface="Roboto"/>
              <a:cs typeface="Roboto"/>
            </a:endParaRPr>
          </a:p>
          <a:p>
            <a:pPr lvl="2" marL="908050" marR="15875" indent="-133985">
              <a:lnSpc>
                <a:spcPct val="118100"/>
              </a:lnSpc>
              <a:spcBef>
                <a:spcPts val="825"/>
              </a:spcBef>
              <a:buClr>
                <a:srgbClr val="C2132D"/>
              </a:buClr>
              <a:buChar char="•"/>
              <a:tabLst>
                <a:tab pos="908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Example: sendmail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(race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condition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vulnerability,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buffer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overflow,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group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permission 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vulnerability,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etc.)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Poor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Implementation</a:t>
            </a:r>
            <a:endParaRPr sz="1800">
              <a:latin typeface="Roboto"/>
              <a:cs typeface="Roboto"/>
            </a:endParaRPr>
          </a:p>
          <a:p>
            <a:pPr lvl="2" marL="908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908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 an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afterthought</a:t>
            </a:r>
            <a:endParaRPr sz="1800">
              <a:latin typeface="Roboto"/>
              <a:cs typeface="Roboto"/>
            </a:endParaRPr>
          </a:p>
          <a:p>
            <a:pPr lvl="2" marL="908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908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Lack of personnel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experience/training</a:t>
            </a:r>
            <a:endParaRPr sz="1800">
              <a:latin typeface="Roboto"/>
              <a:cs typeface="Roboto"/>
            </a:endParaRPr>
          </a:p>
          <a:p>
            <a:pPr lvl="2" marL="908050" marR="5080" indent="-133985">
              <a:lnSpc>
                <a:spcPct val="118100"/>
              </a:lnSpc>
              <a:spcBef>
                <a:spcPts val="819"/>
              </a:spcBef>
              <a:buClr>
                <a:srgbClr val="C2132D"/>
              </a:buClr>
              <a:buChar char="•"/>
              <a:tabLst>
                <a:tab pos="908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Poor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system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configuration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default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firewall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configurations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open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insecure 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ports)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Poor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Management</a:t>
            </a:r>
            <a:endParaRPr sz="1800">
              <a:latin typeface="Roboto"/>
              <a:cs typeface="Roboto"/>
            </a:endParaRPr>
          </a:p>
          <a:p>
            <a:pPr lvl="2" marL="908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908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Inadequate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policies/procedures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2749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Why is </a:t>
            </a:r>
            <a:r>
              <a:rPr dirty="0" sz="3350">
                <a:solidFill>
                  <a:srgbClr val="C2132D"/>
                </a:solidFill>
              </a:rPr>
              <a:t>Prevention </a:t>
            </a:r>
            <a:r>
              <a:rPr dirty="0" sz="3350" spc="10">
                <a:solidFill>
                  <a:srgbClr val="000000"/>
                </a:solidFill>
              </a:rPr>
              <a:t>Not</a:t>
            </a:r>
            <a:r>
              <a:rPr dirty="0" sz="3350" spc="-30">
                <a:solidFill>
                  <a:srgbClr val="000000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Enough?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148754" y="1425575"/>
            <a:ext cx="414274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Tradeoff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between security and</a:t>
            </a:r>
            <a:r>
              <a:rPr dirty="0" sz="1800" spc="-5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usability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Cost of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prevention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6176962"/>
            <a:ext cx="5686425" cy="0"/>
          </a:xfrm>
          <a:custGeom>
            <a:avLst/>
            <a:gdLst/>
            <a:ahLst/>
            <a:cxnLst/>
            <a:rect l="l" t="t" r="r" b="b"/>
            <a:pathLst>
              <a:path w="5686425" h="0">
                <a:moveTo>
                  <a:pt x="0" y="0"/>
                </a:moveTo>
                <a:lnTo>
                  <a:pt x="56864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186487"/>
            <a:ext cx="5686425" cy="0"/>
          </a:xfrm>
          <a:custGeom>
            <a:avLst/>
            <a:gdLst/>
            <a:ahLst/>
            <a:cxnLst/>
            <a:rect l="l" t="t" r="r" b="b"/>
            <a:pathLst>
              <a:path w="5686425" h="0">
                <a:moveTo>
                  <a:pt x="0" y="0"/>
                </a:moveTo>
                <a:lnTo>
                  <a:pt x="56864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913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66655"/>
            <a:ext cx="570738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Adapted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CS </a:t>
            </a:r>
            <a:r>
              <a:rPr dirty="0" sz="850" spc="5">
                <a:solidFill>
                  <a:srgbClr val="585D60"/>
                </a:solidFill>
                <a:latin typeface="Roboto"/>
                <a:cs typeface="Roboto"/>
              </a:rPr>
              <a:t>259D,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Stanford </a:t>
            </a:r>
            <a:r>
              <a:rPr dirty="0" sz="850" spc="5">
                <a:solidFill>
                  <a:srgbClr val="585D60"/>
                </a:solidFill>
                <a:latin typeface="Roboto"/>
                <a:cs typeface="Roboto"/>
              </a:rPr>
              <a:t>University,</a:t>
            </a:r>
            <a:r>
              <a:rPr dirty="0" sz="850" spc="1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https://web.stanford.edu/class/cs259d/lectures/Session1.pdf</a:t>
            </a:r>
            <a:endParaRPr sz="8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584" y="2496312"/>
            <a:ext cx="9805670" cy="1045844"/>
          </a:xfrm>
          <a:custGeom>
            <a:avLst/>
            <a:gdLst/>
            <a:ahLst/>
            <a:cxnLst/>
            <a:rect l="l" t="t" r="r" b="b"/>
            <a:pathLst>
              <a:path w="9805670" h="1045845">
                <a:moveTo>
                  <a:pt x="0" y="0"/>
                </a:moveTo>
                <a:lnTo>
                  <a:pt x="9805416" y="0"/>
                </a:lnTo>
                <a:lnTo>
                  <a:pt x="9805416" y="1045464"/>
                </a:lnTo>
                <a:lnTo>
                  <a:pt x="0" y="1045464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17136" y="2996184"/>
            <a:ext cx="2487295" cy="1079500"/>
          </a:xfrm>
          <a:custGeom>
            <a:avLst/>
            <a:gdLst/>
            <a:ahLst/>
            <a:cxnLst/>
            <a:rect l="l" t="t" r="r" b="b"/>
            <a:pathLst>
              <a:path w="2487295" h="1079500">
                <a:moveTo>
                  <a:pt x="0" y="0"/>
                </a:moveTo>
                <a:lnTo>
                  <a:pt x="2487168" y="0"/>
                </a:lnTo>
                <a:lnTo>
                  <a:pt x="2487168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475" rIns="0" bIns="0" rtlCol="0" vert="horz">
            <a:spAutoFit/>
          </a:bodyPr>
          <a:lstStyle/>
          <a:p>
            <a:pPr marL="3649345" marR="5080" indent="-3637279">
              <a:lnSpc>
                <a:spcPts val="4120"/>
              </a:lnSpc>
              <a:spcBef>
                <a:spcPts val="925"/>
              </a:spcBef>
            </a:pPr>
            <a:r>
              <a:rPr dirty="0" spc="-1005">
                <a:solidFill>
                  <a:srgbClr val="000000"/>
                </a:solidFill>
              </a:rPr>
              <a:t>T</a:t>
            </a:r>
            <a:r>
              <a:rPr dirty="0" spc="-1005"/>
              <a:t>T</a:t>
            </a:r>
            <a:r>
              <a:rPr dirty="0" spc="-1005">
                <a:solidFill>
                  <a:srgbClr val="000000"/>
                </a:solidFill>
              </a:rPr>
              <a:t>h</a:t>
            </a:r>
            <a:r>
              <a:rPr dirty="0" spc="-1005"/>
              <a:t>h</a:t>
            </a:r>
            <a:r>
              <a:rPr dirty="0" spc="-1005">
                <a:solidFill>
                  <a:srgbClr val="000000"/>
                </a:solidFill>
              </a:rPr>
              <a:t>e</a:t>
            </a:r>
            <a:r>
              <a:rPr dirty="0" spc="-1005"/>
              <a:t>e</a:t>
            </a:r>
            <a:r>
              <a:rPr dirty="0" spc="-55"/>
              <a:t> </a:t>
            </a:r>
            <a:r>
              <a:rPr dirty="0" spc="-919">
                <a:solidFill>
                  <a:srgbClr val="000000"/>
                </a:solidFill>
              </a:rPr>
              <a:t>T</a:t>
            </a:r>
            <a:r>
              <a:rPr dirty="0" spc="-919"/>
              <a:t>T</a:t>
            </a:r>
            <a:r>
              <a:rPr dirty="0" spc="-919">
                <a:solidFill>
                  <a:srgbClr val="000000"/>
                </a:solidFill>
              </a:rPr>
              <a:t>h</a:t>
            </a:r>
            <a:r>
              <a:rPr dirty="0" spc="-919"/>
              <a:t>h</a:t>
            </a:r>
            <a:r>
              <a:rPr dirty="0" spc="-919">
                <a:solidFill>
                  <a:srgbClr val="000000"/>
                </a:solidFill>
              </a:rPr>
              <a:t>r</a:t>
            </a:r>
            <a:r>
              <a:rPr dirty="0" spc="-919"/>
              <a:t>r</a:t>
            </a:r>
            <a:r>
              <a:rPr dirty="0" spc="-919">
                <a:solidFill>
                  <a:srgbClr val="000000"/>
                </a:solidFill>
              </a:rPr>
              <a:t>e</a:t>
            </a:r>
            <a:r>
              <a:rPr dirty="0" spc="-919"/>
              <a:t>e</a:t>
            </a:r>
            <a:r>
              <a:rPr dirty="0" spc="-919">
                <a:solidFill>
                  <a:srgbClr val="000000"/>
                </a:solidFill>
              </a:rPr>
              <a:t>e</a:t>
            </a:r>
            <a:r>
              <a:rPr dirty="0" spc="-919"/>
              <a:t>e </a:t>
            </a:r>
            <a:r>
              <a:rPr dirty="0" spc="-994">
                <a:solidFill>
                  <a:srgbClr val="000000"/>
                </a:solidFill>
              </a:rPr>
              <a:t>M</a:t>
            </a:r>
            <a:r>
              <a:rPr dirty="0" spc="-994"/>
              <a:t>M</a:t>
            </a:r>
            <a:r>
              <a:rPr dirty="0" spc="-994">
                <a:solidFill>
                  <a:srgbClr val="000000"/>
                </a:solidFill>
              </a:rPr>
              <a:t>a</a:t>
            </a:r>
            <a:r>
              <a:rPr dirty="0" spc="-994"/>
              <a:t>a</a:t>
            </a:r>
            <a:r>
              <a:rPr dirty="0" spc="-994">
                <a:solidFill>
                  <a:srgbClr val="000000"/>
                </a:solidFill>
              </a:rPr>
              <a:t>i</a:t>
            </a:r>
            <a:r>
              <a:rPr dirty="0" spc="-994"/>
              <a:t>i</a:t>
            </a:r>
            <a:r>
              <a:rPr dirty="0" spc="-994">
                <a:solidFill>
                  <a:srgbClr val="000000"/>
                </a:solidFill>
              </a:rPr>
              <a:t>n</a:t>
            </a:r>
            <a:r>
              <a:rPr dirty="0" spc="-994"/>
              <a:t>n</a:t>
            </a:r>
            <a:r>
              <a:rPr dirty="0" spc="25"/>
              <a:t> </a:t>
            </a:r>
            <a:r>
              <a:rPr dirty="0" spc="-910">
                <a:solidFill>
                  <a:srgbClr val="000000"/>
                </a:solidFill>
              </a:rPr>
              <a:t>S</a:t>
            </a:r>
            <a:r>
              <a:rPr dirty="0" spc="-910"/>
              <a:t>S</a:t>
            </a:r>
            <a:r>
              <a:rPr dirty="0" spc="-910">
                <a:solidFill>
                  <a:srgbClr val="000000"/>
                </a:solidFill>
              </a:rPr>
              <a:t>t</a:t>
            </a:r>
            <a:r>
              <a:rPr dirty="0" spc="-910"/>
              <a:t>t</a:t>
            </a:r>
            <a:r>
              <a:rPr dirty="0" spc="-910">
                <a:solidFill>
                  <a:srgbClr val="000000"/>
                </a:solidFill>
              </a:rPr>
              <a:t>e</a:t>
            </a:r>
            <a:r>
              <a:rPr dirty="0" spc="-910"/>
              <a:t>e</a:t>
            </a:r>
            <a:r>
              <a:rPr dirty="0" spc="-910">
                <a:solidFill>
                  <a:srgbClr val="000000"/>
                </a:solidFill>
              </a:rPr>
              <a:t>p</a:t>
            </a:r>
            <a:r>
              <a:rPr dirty="0" spc="-910"/>
              <a:t>p</a:t>
            </a:r>
            <a:r>
              <a:rPr dirty="0" spc="-910">
                <a:solidFill>
                  <a:srgbClr val="000000"/>
                </a:solidFill>
              </a:rPr>
              <a:t>s</a:t>
            </a:r>
            <a:r>
              <a:rPr dirty="0" spc="-910"/>
              <a:t>s </a:t>
            </a:r>
            <a:r>
              <a:rPr dirty="0" spc="-730">
                <a:solidFill>
                  <a:srgbClr val="000000"/>
                </a:solidFill>
              </a:rPr>
              <a:t>i</a:t>
            </a:r>
            <a:r>
              <a:rPr dirty="0" spc="-730"/>
              <a:t>i</a:t>
            </a:r>
            <a:r>
              <a:rPr dirty="0" spc="-730">
                <a:solidFill>
                  <a:srgbClr val="000000"/>
                </a:solidFill>
              </a:rPr>
              <a:t>n</a:t>
            </a:r>
            <a:r>
              <a:rPr dirty="0" spc="-730"/>
              <a:t>n </a:t>
            </a:r>
            <a:r>
              <a:rPr dirty="0" spc="-855">
                <a:solidFill>
                  <a:srgbClr val="000000"/>
                </a:solidFill>
              </a:rPr>
              <a:t>I</a:t>
            </a:r>
            <a:r>
              <a:rPr dirty="0" spc="-855"/>
              <a:t>I</a:t>
            </a:r>
            <a:r>
              <a:rPr dirty="0" spc="-855">
                <a:solidFill>
                  <a:srgbClr val="000000"/>
                </a:solidFill>
              </a:rPr>
              <a:t>n</a:t>
            </a:r>
            <a:r>
              <a:rPr dirty="0" spc="-855"/>
              <a:t>n</a:t>
            </a:r>
            <a:r>
              <a:rPr dirty="0" spc="-855">
                <a:solidFill>
                  <a:srgbClr val="000000"/>
                </a:solidFill>
              </a:rPr>
              <a:t>f</a:t>
            </a:r>
            <a:r>
              <a:rPr dirty="0" spc="-855"/>
              <a:t>fo</a:t>
            </a:r>
            <a:r>
              <a:rPr dirty="0" spc="-855">
                <a:solidFill>
                  <a:srgbClr val="000000"/>
                </a:solidFill>
              </a:rPr>
              <a:t>or</a:t>
            </a:r>
            <a:r>
              <a:rPr dirty="0" spc="-855"/>
              <a:t>r</a:t>
            </a:r>
            <a:r>
              <a:rPr dirty="0" spc="-855">
                <a:solidFill>
                  <a:srgbClr val="000000"/>
                </a:solidFill>
              </a:rPr>
              <a:t>m</a:t>
            </a:r>
            <a:r>
              <a:rPr dirty="0" spc="-855"/>
              <a:t>m</a:t>
            </a:r>
            <a:r>
              <a:rPr dirty="0" spc="-855">
                <a:solidFill>
                  <a:srgbClr val="000000"/>
                </a:solidFill>
              </a:rPr>
              <a:t>a</a:t>
            </a:r>
            <a:r>
              <a:rPr dirty="0" spc="-855"/>
              <a:t>a</a:t>
            </a:r>
            <a:r>
              <a:rPr dirty="0" spc="-855">
                <a:solidFill>
                  <a:srgbClr val="000000"/>
                </a:solidFill>
              </a:rPr>
              <a:t>t</a:t>
            </a:r>
            <a:r>
              <a:rPr dirty="0" spc="-855"/>
              <a:t>t</a:t>
            </a:r>
            <a:r>
              <a:rPr dirty="0" spc="-855">
                <a:solidFill>
                  <a:srgbClr val="000000"/>
                </a:solidFill>
              </a:rPr>
              <a:t>i</a:t>
            </a:r>
            <a:r>
              <a:rPr dirty="0" spc="-855"/>
              <a:t>i</a:t>
            </a:r>
            <a:r>
              <a:rPr dirty="0" spc="-855">
                <a:solidFill>
                  <a:srgbClr val="000000"/>
                </a:solidFill>
              </a:rPr>
              <a:t>o</a:t>
            </a:r>
            <a:r>
              <a:rPr dirty="0" spc="-855"/>
              <a:t>o</a:t>
            </a:r>
            <a:r>
              <a:rPr dirty="0" spc="-855">
                <a:solidFill>
                  <a:srgbClr val="000000"/>
                </a:solidFill>
              </a:rPr>
              <a:t>n</a:t>
            </a:r>
            <a:r>
              <a:rPr dirty="0" spc="-855"/>
              <a:t>n </a:t>
            </a:r>
            <a:r>
              <a:rPr dirty="0" spc="-810">
                <a:solidFill>
                  <a:srgbClr val="000000"/>
                </a:solidFill>
              </a:rPr>
              <a:t>S</a:t>
            </a:r>
            <a:r>
              <a:rPr dirty="0" spc="-810"/>
              <a:t>S</a:t>
            </a:r>
            <a:r>
              <a:rPr dirty="0" spc="-810">
                <a:solidFill>
                  <a:srgbClr val="000000"/>
                </a:solidFill>
              </a:rPr>
              <a:t>e</a:t>
            </a:r>
            <a:r>
              <a:rPr dirty="0" spc="-810"/>
              <a:t>e</a:t>
            </a:r>
            <a:r>
              <a:rPr dirty="0" spc="-810">
                <a:solidFill>
                  <a:srgbClr val="000000"/>
                </a:solidFill>
              </a:rPr>
              <a:t>c</a:t>
            </a:r>
            <a:r>
              <a:rPr dirty="0" spc="-810"/>
              <a:t>c</a:t>
            </a:r>
            <a:r>
              <a:rPr dirty="0" spc="-810">
                <a:solidFill>
                  <a:srgbClr val="000000"/>
                </a:solidFill>
              </a:rPr>
              <a:t>u</a:t>
            </a:r>
            <a:r>
              <a:rPr dirty="0" spc="-810"/>
              <a:t>u</a:t>
            </a:r>
            <a:r>
              <a:rPr dirty="0" spc="-810">
                <a:solidFill>
                  <a:srgbClr val="000000"/>
                </a:solidFill>
              </a:rPr>
              <a:t>r</a:t>
            </a:r>
            <a:r>
              <a:rPr dirty="0" spc="-810"/>
              <a:t>r</a:t>
            </a:r>
            <a:r>
              <a:rPr dirty="0" spc="-810">
                <a:solidFill>
                  <a:srgbClr val="000000"/>
                </a:solidFill>
              </a:rPr>
              <a:t>i</a:t>
            </a:r>
            <a:r>
              <a:rPr dirty="0" spc="-810"/>
              <a:t>i</a:t>
            </a:r>
            <a:r>
              <a:rPr dirty="0" spc="-810">
                <a:solidFill>
                  <a:srgbClr val="000000"/>
                </a:solidFill>
              </a:rPr>
              <a:t>t</a:t>
            </a:r>
            <a:r>
              <a:rPr dirty="0" spc="-810"/>
              <a:t>t</a:t>
            </a:r>
            <a:r>
              <a:rPr dirty="0" spc="-810">
                <a:solidFill>
                  <a:srgbClr val="000000"/>
                </a:solidFill>
              </a:rPr>
              <a:t>y</a:t>
            </a:r>
            <a:r>
              <a:rPr dirty="0" spc="-810"/>
              <a:t>y  </a:t>
            </a:r>
            <a:r>
              <a:rPr dirty="0" spc="-955"/>
              <a:t>(</a:t>
            </a:r>
            <a:r>
              <a:rPr dirty="0" spc="-955">
                <a:solidFill>
                  <a:srgbClr val="000000"/>
                </a:solidFill>
              </a:rPr>
              <a:t>(D</a:t>
            </a:r>
            <a:r>
              <a:rPr dirty="0" spc="-955"/>
              <a:t>D</a:t>
            </a:r>
            <a:r>
              <a:rPr dirty="0" spc="-955">
                <a:solidFill>
                  <a:srgbClr val="000000"/>
                </a:solidFill>
              </a:rPr>
              <a:t>e</a:t>
            </a:r>
            <a:r>
              <a:rPr dirty="0" spc="-955"/>
              <a:t>e</a:t>
            </a:r>
            <a:r>
              <a:rPr dirty="0" spc="-955">
                <a:solidFill>
                  <a:srgbClr val="000000"/>
                </a:solidFill>
              </a:rPr>
              <a:t>f</a:t>
            </a:r>
            <a:r>
              <a:rPr dirty="0" spc="-955"/>
              <a:t>f</a:t>
            </a:r>
            <a:r>
              <a:rPr dirty="0" spc="-955">
                <a:solidFill>
                  <a:srgbClr val="000000"/>
                </a:solidFill>
              </a:rPr>
              <a:t>e</a:t>
            </a:r>
            <a:r>
              <a:rPr dirty="0" spc="-955"/>
              <a:t>e</a:t>
            </a:r>
            <a:r>
              <a:rPr dirty="0" spc="-955">
                <a:solidFill>
                  <a:srgbClr val="000000"/>
                </a:solidFill>
              </a:rPr>
              <a:t>n</a:t>
            </a:r>
            <a:r>
              <a:rPr dirty="0" spc="-955"/>
              <a:t>n</a:t>
            </a:r>
            <a:r>
              <a:rPr dirty="0" spc="-955">
                <a:solidFill>
                  <a:srgbClr val="000000"/>
                </a:solidFill>
              </a:rPr>
              <a:t>s</a:t>
            </a:r>
            <a:r>
              <a:rPr dirty="0" spc="-955"/>
              <a:t>s</a:t>
            </a:r>
            <a:r>
              <a:rPr dirty="0" spc="-955">
                <a:solidFill>
                  <a:srgbClr val="000000"/>
                </a:solidFill>
              </a:rPr>
              <a:t>e</a:t>
            </a:r>
            <a:r>
              <a:rPr dirty="0" spc="-955"/>
              <a:t>e)</a:t>
            </a:r>
            <a:r>
              <a:rPr dirty="0" spc="-955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2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dirty="0" sz="1200" spc="-340">
                <a:latin typeface="Roboto"/>
                <a:cs typeface="Roboto"/>
              </a:rPr>
              <a:t>2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782574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5">
                <a:solidFill>
                  <a:srgbClr val="C2132D"/>
                </a:solidFill>
              </a:rPr>
              <a:t>A </a:t>
            </a:r>
            <a:r>
              <a:rPr dirty="0" sz="3350" spc="-15">
                <a:solidFill>
                  <a:srgbClr val="C2132D"/>
                </a:solidFill>
              </a:rPr>
              <a:t>Taxonomy </a:t>
            </a:r>
            <a:r>
              <a:rPr dirty="0" sz="3350" spc="10">
                <a:solidFill>
                  <a:srgbClr val="C2132D"/>
                </a:solidFill>
              </a:rPr>
              <a:t>of Information Security</a:t>
            </a:r>
            <a:r>
              <a:rPr dirty="0" sz="3350" spc="-10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Measures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3437000" y="1822030"/>
            <a:ext cx="4794503" cy="360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8136" y="2758440"/>
            <a:ext cx="9366885" cy="1039494"/>
          </a:xfrm>
          <a:prstGeom prst="rect"/>
          <a:solidFill>
            <a:srgbClr val="333333"/>
          </a:solidFill>
        </p:spPr>
        <p:txBody>
          <a:bodyPr wrap="square" lIns="0" tIns="140335" rIns="0" bIns="0" rtlCol="0" vert="horz">
            <a:spAutoFit/>
          </a:bodyPr>
          <a:lstStyle/>
          <a:p>
            <a:pPr marL="237490">
              <a:lnSpc>
                <a:spcPct val="100000"/>
              </a:lnSpc>
              <a:spcBef>
                <a:spcPts val="1105"/>
              </a:spcBef>
            </a:pPr>
            <a:r>
              <a:rPr dirty="0" spc="-944">
                <a:solidFill>
                  <a:srgbClr val="000000"/>
                </a:solidFill>
              </a:rPr>
              <a:t>C</a:t>
            </a:r>
            <a:r>
              <a:rPr dirty="0" spc="-944"/>
              <a:t>C</a:t>
            </a:r>
            <a:r>
              <a:rPr dirty="0" spc="-944">
                <a:solidFill>
                  <a:srgbClr val="000000"/>
                </a:solidFill>
              </a:rPr>
              <a:t>o</a:t>
            </a:r>
            <a:r>
              <a:rPr dirty="0" spc="-944"/>
              <a:t>o</a:t>
            </a:r>
            <a:r>
              <a:rPr dirty="0" spc="-944">
                <a:solidFill>
                  <a:srgbClr val="000000"/>
                </a:solidFill>
              </a:rPr>
              <a:t>u</a:t>
            </a:r>
            <a:r>
              <a:rPr dirty="0" spc="-944"/>
              <a:t>u</a:t>
            </a:r>
            <a:r>
              <a:rPr dirty="0" spc="-944">
                <a:solidFill>
                  <a:srgbClr val="000000"/>
                </a:solidFill>
              </a:rPr>
              <a:t>r</a:t>
            </a:r>
            <a:r>
              <a:rPr dirty="0" spc="-944"/>
              <a:t>r</a:t>
            </a:r>
            <a:r>
              <a:rPr dirty="0" spc="-944">
                <a:solidFill>
                  <a:srgbClr val="000000"/>
                </a:solidFill>
              </a:rPr>
              <a:t>s</a:t>
            </a:r>
            <a:r>
              <a:rPr dirty="0" spc="-944"/>
              <a:t>s</a:t>
            </a:r>
            <a:r>
              <a:rPr dirty="0" spc="-944">
                <a:solidFill>
                  <a:srgbClr val="000000"/>
                </a:solidFill>
              </a:rPr>
              <a:t>e</a:t>
            </a:r>
            <a:r>
              <a:rPr dirty="0" spc="-944"/>
              <a:t>e</a:t>
            </a:r>
            <a:r>
              <a:rPr dirty="0" spc="35"/>
              <a:t> </a:t>
            </a:r>
            <a:r>
              <a:rPr dirty="0" spc="-844">
                <a:solidFill>
                  <a:srgbClr val="000000"/>
                </a:solidFill>
              </a:rPr>
              <a:t>D</a:t>
            </a:r>
            <a:r>
              <a:rPr dirty="0" spc="-844"/>
              <a:t>D</a:t>
            </a:r>
            <a:r>
              <a:rPr dirty="0" spc="-844">
                <a:solidFill>
                  <a:srgbClr val="000000"/>
                </a:solidFill>
              </a:rPr>
              <a:t>e</a:t>
            </a:r>
            <a:r>
              <a:rPr dirty="0" spc="-844"/>
              <a:t>e</a:t>
            </a:r>
            <a:r>
              <a:rPr dirty="0" spc="-844">
                <a:solidFill>
                  <a:srgbClr val="000000"/>
                </a:solidFill>
              </a:rPr>
              <a:t>s</a:t>
            </a:r>
            <a:r>
              <a:rPr dirty="0" spc="-844"/>
              <a:t>s</a:t>
            </a:r>
            <a:r>
              <a:rPr dirty="0" spc="-844">
                <a:solidFill>
                  <a:srgbClr val="000000"/>
                </a:solidFill>
              </a:rPr>
              <a:t>i</a:t>
            </a:r>
            <a:r>
              <a:rPr dirty="0" spc="-844"/>
              <a:t>i</a:t>
            </a:r>
            <a:r>
              <a:rPr dirty="0" spc="-844">
                <a:solidFill>
                  <a:srgbClr val="000000"/>
                </a:solidFill>
              </a:rPr>
              <a:t>g</a:t>
            </a:r>
            <a:r>
              <a:rPr dirty="0" spc="-844"/>
              <a:t>g</a:t>
            </a:r>
            <a:r>
              <a:rPr dirty="0" spc="-844">
                <a:solidFill>
                  <a:srgbClr val="000000"/>
                </a:solidFill>
              </a:rPr>
              <a:t>n</a:t>
            </a:r>
            <a:r>
              <a:rPr dirty="0" spc="-844"/>
              <a:t>n</a:t>
            </a:r>
            <a:r>
              <a:rPr dirty="0" spc="-844">
                <a:solidFill>
                  <a:srgbClr val="000000"/>
                </a:solidFill>
              </a:rPr>
              <a:t>,</a:t>
            </a:r>
            <a:r>
              <a:rPr dirty="0" spc="-844"/>
              <a:t>, </a:t>
            </a:r>
            <a:r>
              <a:rPr dirty="0" spc="-835">
                <a:solidFill>
                  <a:srgbClr val="000000"/>
                </a:solidFill>
              </a:rPr>
              <a:t>E</a:t>
            </a:r>
            <a:r>
              <a:rPr dirty="0" spc="-835"/>
              <a:t>E</a:t>
            </a:r>
            <a:r>
              <a:rPr dirty="0" spc="-835">
                <a:solidFill>
                  <a:srgbClr val="000000"/>
                </a:solidFill>
              </a:rPr>
              <a:t>x</a:t>
            </a:r>
            <a:r>
              <a:rPr dirty="0" spc="-835"/>
              <a:t>x</a:t>
            </a:r>
            <a:r>
              <a:rPr dirty="0" spc="-835">
                <a:solidFill>
                  <a:srgbClr val="000000"/>
                </a:solidFill>
              </a:rPr>
              <a:t>p</a:t>
            </a:r>
            <a:r>
              <a:rPr dirty="0" spc="-835"/>
              <a:t>p</a:t>
            </a:r>
            <a:r>
              <a:rPr dirty="0" spc="-835">
                <a:solidFill>
                  <a:srgbClr val="000000"/>
                </a:solidFill>
              </a:rPr>
              <a:t>e</a:t>
            </a:r>
            <a:r>
              <a:rPr dirty="0" spc="-835"/>
              <a:t>e</a:t>
            </a:r>
            <a:r>
              <a:rPr dirty="0" spc="-835">
                <a:solidFill>
                  <a:srgbClr val="000000"/>
                </a:solidFill>
              </a:rPr>
              <a:t>c</a:t>
            </a:r>
            <a:r>
              <a:rPr dirty="0" spc="-835"/>
              <a:t>c</a:t>
            </a:r>
            <a:r>
              <a:rPr dirty="0" spc="-835">
                <a:solidFill>
                  <a:srgbClr val="000000"/>
                </a:solidFill>
              </a:rPr>
              <a:t>t</a:t>
            </a:r>
            <a:r>
              <a:rPr dirty="0" spc="-835"/>
              <a:t>t</a:t>
            </a:r>
            <a:r>
              <a:rPr dirty="0" spc="-835">
                <a:solidFill>
                  <a:srgbClr val="000000"/>
                </a:solidFill>
              </a:rPr>
              <a:t>a</a:t>
            </a:r>
            <a:r>
              <a:rPr dirty="0" spc="-835"/>
              <a:t>a</a:t>
            </a:r>
            <a:r>
              <a:rPr dirty="0" spc="-835">
                <a:solidFill>
                  <a:srgbClr val="000000"/>
                </a:solidFill>
              </a:rPr>
              <a:t>t</a:t>
            </a:r>
            <a:r>
              <a:rPr dirty="0" spc="-835"/>
              <a:t>t</a:t>
            </a:r>
            <a:r>
              <a:rPr dirty="0" spc="-835">
                <a:solidFill>
                  <a:srgbClr val="000000"/>
                </a:solidFill>
              </a:rPr>
              <a:t>i</a:t>
            </a:r>
            <a:r>
              <a:rPr dirty="0" spc="-835"/>
              <a:t>i</a:t>
            </a:r>
            <a:r>
              <a:rPr dirty="0" spc="-835">
                <a:solidFill>
                  <a:srgbClr val="000000"/>
                </a:solidFill>
              </a:rPr>
              <a:t>o</a:t>
            </a:r>
            <a:r>
              <a:rPr dirty="0" spc="-835"/>
              <a:t>o</a:t>
            </a:r>
            <a:r>
              <a:rPr dirty="0" spc="-835">
                <a:solidFill>
                  <a:srgbClr val="000000"/>
                </a:solidFill>
              </a:rPr>
              <a:t>n</a:t>
            </a:r>
            <a:r>
              <a:rPr dirty="0" spc="-835"/>
              <a:t>n</a:t>
            </a:r>
            <a:r>
              <a:rPr dirty="0" spc="-835">
                <a:solidFill>
                  <a:srgbClr val="000000"/>
                </a:solidFill>
              </a:rPr>
              <a:t>s</a:t>
            </a:r>
            <a:r>
              <a:rPr dirty="0" spc="-835"/>
              <a:t>s</a:t>
            </a:r>
            <a:r>
              <a:rPr dirty="0" spc="-835">
                <a:solidFill>
                  <a:srgbClr val="000000"/>
                </a:solidFill>
              </a:rPr>
              <a:t>,</a:t>
            </a:r>
            <a:r>
              <a:rPr dirty="0" spc="-835"/>
              <a:t>,</a:t>
            </a:r>
            <a:r>
              <a:rPr dirty="0" spc="-740"/>
              <a:t> </a:t>
            </a:r>
            <a:r>
              <a:rPr dirty="0" spc="-994">
                <a:solidFill>
                  <a:srgbClr val="000000"/>
                </a:solidFill>
              </a:rPr>
              <a:t>a</a:t>
            </a:r>
            <a:r>
              <a:rPr dirty="0" spc="-994"/>
              <a:t>a</a:t>
            </a:r>
            <a:r>
              <a:rPr dirty="0" spc="-994">
                <a:solidFill>
                  <a:srgbClr val="000000"/>
                </a:solidFill>
              </a:rPr>
              <a:t>n</a:t>
            </a:r>
            <a:r>
              <a:rPr dirty="0" spc="-994"/>
              <a:t>n</a:t>
            </a:r>
            <a:r>
              <a:rPr dirty="0" spc="-994">
                <a:solidFill>
                  <a:srgbClr val="000000"/>
                </a:solidFill>
              </a:rPr>
              <a:t>d</a:t>
            </a:r>
            <a:r>
              <a:rPr dirty="0" spc="-994"/>
              <a:t>d</a:t>
            </a:r>
            <a:r>
              <a:rPr dirty="0" spc="40"/>
              <a:t> </a:t>
            </a:r>
            <a:r>
              <a:rPr dirty="0" spc="-915">
                <a:solidFill>
                  <a:srgbClr val="000000"/>
                </a:solidFill>
              </a:rPr>
              <a:t>O</a:t>
            </a:r>
            <a:r>
              <a:rPr dirty="0" spc="-915"/>
              <a:t>O</a:t>
            </a:r>
            <a:r>
              <a:rPr dirty="0" spc="-915">
                <a:solidFill>
                  <a:srgbClr val="000000"/>
                </a:solidFill>
              </a:rPr>
              <a:t>v</a:t>
            </a:r>
            <a:r>
              <a:rPr dirty="0" spc="-915"/>
              <a:t>v</a:t>
            </a:r>
            <a:r>
              <a:rPr dirty="0" spc="-915">
                <a:solidFill>
                  <a:srgbClr val="000000"/>
                </a:solidFill>
              </a:rPr>
              <a:t>e</a:t>
            </a:r>
            <a:r>
              <a:rPr dirty="0" spc="-915"/>
              <a:t>e</a:t>
            </a:r>
            <a:r>
              <a:rPr dirty="0" spc="-915">
                <a:solidFill>
                  <a:srgbClr val="000000"/>
                </a:solidFill>
              </a:rPr>
              <a:t>r</a:t>
            </a:r>
            <a:r>
              <a:rPr dirty="0" spc="-915"/>
              <a:t>r</a:t>
            </a:r>
            <a:r>
              <a:rPr dirty="0" spc="-915">
                <a:solidFill>
                  <a:srgbClr val="000000"/>
                </a:solidFill>
              </a:rPr>
              <a:t>v</a:t>
            </a:r>
            <a:r>
              <a:rPr dirty="0" spc="-915"/>
              <a:t>v</a:t>
            </a:r>
            <a:r>
              <a:rPr dirty="0" spc="-915">
                <a:solidFill>
                  <a:srgbClr val="000000"/>
                </a:solidFill>
              </a:rPr>
              <a:t>i</a:t>
            </a:r>
            <a:r>
              <a:rPr dirty="0" spc="-915"/>
              <a:t>i</a:t>
            </a:r>
            <a:r>
              <a:rPr dirty="0" spc="-915">
                <a:solidFill>
                  <a:srgbClr val="000000"/>
                </a:solidFill>
              </a:rPr>
              <a:t>e</a:t>
            </a:r>
            <a:r>
              <a:rPr dirty="0" spc="-915"/>
              <a:t>e</a:t>
            </a:r>
            <a:r>
              <a:rPr dirty="0" spc="-915">
                <a:solidFill>
                  <a:srgbClr val="000000"/>
                </a:solidFill>
              </a:rPr>
              <a:t>w</a:t>
            </a:r>
            <a:r>
              <a:rPr dirty="0" spc="-915"/>
              <a:t>w</a:t>
            </a:r>
          </a:p>
        </p:txBody>
      </p:sp>
      <p:sp>
        <p:nvSpPr>
          <p:cNvPr id="3" name="object 3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2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dirty="0" sz="1200" spc="-340">
                <a:latin typeface="Roboto"/>
                <a:cs typeface="Roboto"/>
              </a:rPr>
              <a:t>4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8511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Course</a:t>
            </a:r>
            <a:r>
              <a:rPr dirty="0" sz="3350" spc="-5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Overview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376044"/>
            <a:ext cx="9658985" cy="47688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30"/>
              </a:spcBef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Traditionally,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information technology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(IT)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 was a job that entailed using 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few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tools,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solutions and best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practices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focused on attack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prevention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protect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company’s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sensitive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information and network assets.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However,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these solutions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no longer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sufficient.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businesses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transitioning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new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era,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where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cybersecurity is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enhanced and almost  always requires data-driven analytical solutions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primarily goals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data-driven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 to: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discover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malicious patterns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data-lakes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logs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produced 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software,</a:t>
            </a:r>
            <a:r>
              <a:rPr dirty="0" sz="1800" spc="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develop automated tools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can assist in the surveillance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security-related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data.</a:t>
            </a:r>
            <a:endParaRPr sz="1800">
              <a:latin typeface="Roboto"/>
              <a:cs typeface="Roboto"/>
            </a:endParaRPr>
          </a:p>
          <a:p>
            <a:pPr marL="12700" marR="55880">
              <a:lnSpc>
                <a:spcPct val="117200"/>
              </a:lnSpc>
              <a:spcBef>
                <a:spcPts val="174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This course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covers various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analytic applications in information/cyber security including: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user 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behavior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analysis, network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and host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intrusion detection,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web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security,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phishing detection,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and  emerging issues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in Industrial Internet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Things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(IIoT)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. Note that the course is  designed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very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applied, involving a large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amount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of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programming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examine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real 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datasets.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8511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Course</a:t>
            </a:r>
            <a:r>
              <a:rPr dirty="0" sz="3350" spc="-5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Overview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3048945" y="1620795"/>
            <a:ext cx="5429665" cy="1739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55640" y="3721100"/>
            <a:ext cx="3814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How the ISA 419 course is</a:t>
            </a:r>
            <a:r>
              <a:rPr dirty="0" sz="1800" spc="-7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organized.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08229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Course</a:t>
            </a:r>
            <a:r>
              <a:rPr dirty="0" sz="3350" spc="-4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Objectives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9701530" cy="418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Upon completing the course,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will:</a:t>
            </a:r>
            <a:endParaRPr sz="1800">
              <a:latin typeface="Roboto"/>
              <a:cs typeface="Roboto"/>
            </a:endParaRPr>
          </a:p>
          <a:p>
            <a:pPr algn="just" marL="393065" marR="77470" indent="-133985">
              <a:lnSpc>
                <a:spcPct val="118100"/>
              </a:lnSpc>
              <a:spcBef>
                <a:spcPts val="180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key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cybersecurity concepts, including the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CIA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Triad,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access management,</a:t>
            </a:r>
            <a:r>
              <a:rPr dirty="0" sz="1800" spc="-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incident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response,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common cybersecurity best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practices.</a:t>
            </a:r>
            <a:endParaRPr sz="1800">
              <a:latin typeface="Roboto"/>
              <a:cs typeface="Roboto"/>
            </a:endParaRPr>
          </a:p>
          <a:p>
            <a:pPr algn="just" marL="393065" marR="43180" indent="-133985">
              <a:lnSpc>
                <a:spcPct val="118100"/>
              </a:lnSpc>
              <a:spcBef>
                <a:spcPts val="819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Demonstrate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fundamental understanding of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role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analytical solutions in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state-of-the-  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art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cybersecurity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solutions.</a:t>
            </a:r>
            <a:endParaRPr sz="1800">
              <a:latin typeface="Roboto"/>
              <a:cs typeface="Roboto"/>
            </a:endParaRPr>
          </a:p>
          <a:p>
            <a:pPr algn="just" marL="393065" marR="221615" indent="-133985">
              <a:lnSpc>
                <a:spcPct val="118100"/>
              </a:lnSpc>
              <a:spcBef>
                <a:spcPts val="82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uniqueness of cybersecurity datasets, including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nature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unbalanced  data 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diversity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data in each class, asymmetrical costs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misclassification,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non-  stationary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inference.</a:t>
            </a:r>
            <a:endParaRPr sz="1800">
              <a:latin typeface="Roboto"/>
              <a:cs typeface="Roboto"/>
            </a:endParaRPr>
          </a:p>
          <a:p>
            <a:pPr algn="just" marL="393065" marR="5080" indent="-133985">
              <a:lnSpc>
                <a:spcPct val="118100"/>
              </a:lnSpc>
              <a:spcBef>
                <a:spcPts val="82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theory behind some commonly used statistical methodologies and</a:t>
            </a:r>
            <a:r>
              <a:rPr dirty="0" sz="1800" spc="-5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machine  learning algorithms 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data-driven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security.</a:t>
            </a:r>
            <a:endParaRPr sz="1800">
              <a:latin typeface="Roboto"/>
              <a:cs typeface="Roboto"/>
            </a:endParaRPr>
          </a:p>
          <a:p>
            <a:pPr algn="just"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Use and implement 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appropriate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modeling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paradigm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tackle cybersecurity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problems.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87032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Instructional</a:t>
            </a:r>
            <a:r>
              <a:rPr dirty="0" sz="3350" spc="-6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Approach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1174686" y="1689137"/>
            <a:ext cx="9179013" cy="264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19821" y="4759325"/>
            <a:ext cx="5485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overview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the instructional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approach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ISA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419.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7645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How </a:t>
            </a:r>
            <a:r>
              <a:rPr dirty="0" sz="3350" spc="5">
                <a:solidFill>
                  <a:srgbClr val="C2132D"/>
                </a:solidFill>
              </a:rPr>
              <a:t>will I </a:t>
            </a:r>
            <a:r>
              <a:rPr dirty="0" sz="3350">
                <a:solidFill>
                  <a:srgbClr val="C2132D"/>
                </a:solidFill>
              </a:rPr>
              <a:t>Evaluate your</a:t>
            </a:r>
            <a:r>
              <a:rPr dirty="0" sz="3350" spc="-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Learning?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1158873" y="1673729"/>
            <a:ext cx="9210448" cy="211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69517" y="4187825"/>
            <a:ext cx="5586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overview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evaluation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components for ISA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419.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7736" y="2752344"/>
            <a:ext cx="8147684" cy="1049020"/>
          </a:xfrm>
          <a:prstGeom prst="rect"/>
          <a:solidFill>
            <a:srgbClr val="333333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24790">
              <a:lnSpc>
                <a:spcPct val="100000"/>
              </a:lnSpc>
              <a:spcBef>
                <a:spcPts val="1150"/>
              </a:spcBef>
            </a:pPr>
            <a:r>
              <a:rPr dirty="0" spc="-855">
                <a:solidFill>
                  <a:srgbClr val="000000"/>
                </a:solidFill>
              </a:rPr>
              <a:t>I</a:t>
            </a:r>
            <a:r>
              <a:rPr dirty="0" spc="-855"/>
              <a:t>I</a:t>
            </a:r>
            <a:r>
              <a:rPr dirty="0" spc="-855">
                <a:solidFill>
                  <a:srgbClr val="000000"/>
                </a:solidFill>
              </a:rPr>
              <a:t>n</a:t>
            </a:r>
            <a:r>
              <a:rPr dirty="0" spc="-855"/>
              <a:t>n</a:t>
            </a:r>
            <a:r>
              <a:rPr dirty="0" spc="-855">
                <a:solidFill>
                  <a:srgbClr val="000000"/>
                </a:solidFill>
              </a:rPr>
              <a:t>f</a:t>
            </a:r>
            <a:r>
              <a:rPr dirty="0" spc="-855"/>
              <a:t>f</a:t>
            </a:r>
            <a:r>
              <a:rPr dirty="0" spc="-855">
                <a:solidFill>
                  <a:srgbClr val="000000"/>
                </a:solidFill>
              </a:rPr>
              <a:t>o</a:t>
            </a:r>
            <a:r>
              <a:rPr dirty="0" spc="-855"/>
              <a:t>o</a:t>
            </a:r>
            <a:r>
              <a:rPr dirty="0" spc="-855">
                <a:solidFill>
                  <a:srgbClr val="000000"/>
                </a:solidFill>
              </a:rPr>
              <a:t>r</a:t>
            </a:r>
            <a:r>
              <a:rPr dirty="0" spc="-855"/>
              <a:t>r</a:t>
            </a:r>
            <a:r>
              <a:rPr dirty="0" spc="-855">
                <a:solidFill>
                  <a:srgbClr val="000000"/>
                </a:solidFill>
              </a:rPr>
              <a:t>m</a:t>
            </a:r>
            <a:r>
              <a:rPr dirty="0" spc="-855"/>
              <a:t>m</a:t>
            </a:r>
            <a:r>
              <a:rPr dirty="0" spc="-855">
                <a:solidFill>
                  <a:srgbClr val="000000"/>
                </a:solidFill>
              </a:rPr>
              <a:t>a</a:t>
            </a:r>
            <a:r>
              <a:rPr dirty="0" spc="-855"/>
              <a:t>a</a:t>
            </a:r>
            <a:r>
              <a:rPr dirty="0" spc="-855">
                <a:solidFill>
                  <a:srgbClr val="000000"/>
                </a:solidFill>
              </a:rPr>
              <a:t>t</a:t>
            </a:r>
            <a:r>
              <a:rPr dirty="0" spc="-855"/>
              <a:t>t</a:t>
            </a:r>
            <a:r>
              <a:rPr dirty="0" spc="-855">
                <a:solidFill>
                  <a:srgbClr val="000000"/>
                </a:solidFill>
              </a:rPr>
              <a:t>i</a:t>
            </a:r>
            <a:r>
              <a:rPr dirty="0" spc="-855"/>
              <a:t>i</a:t>
            </a:r>
            <a:r>
              <a:rPr dirty="0" spc="-855">
                <a:solidFill>
                  <a:srgbClr val="000000"/>
                </a:solidFill>
              </a:rPr>
              <a:t>o</a:t>
            </a:r>
            <a:r>
              <a:rPr dirty="0" spc="-855"/>
              <a:t>o</a:t>
            </a:r>
            <a:r>
              <a:rPr dirty="0" spc="-855">
                <a:solidFill>
                  <a:srgbClr val="000000"/>
                </a:solidFill>
              </a:rPr>
              <a:t>n</a:t>
            </a:r>
            <a:r>
              <a:rPr dirty="0" spc="-855"/>
              <a:t>n </a:t>
            </a:r>
            <a:r>
              <a:rPr dirty="0" spc="-810">
                <a:solidFill>
                  <a:srgbClr val="000000"/>
                </a:solidFill>
              </a:rPr>
              <a:t>S</a:t>
            </a:r>
            <a:r>
              <a:rPr dirty="0" spc="-810"/>
              <a:t>S</a:t>
            </a:r>
            <a:r>
              <a:rPr dirty="0" spc="-810">
                <a:solidFill>
                  <a:srgbClr val="000000"/>
                </a:solidFill>
              </a:rPr>
              <a:t>e</a:t>
            </a:r>
            <a:r>
              <a:rPr dirty="0" spc="-810"/>
              <a:t>e</a:t>
            </a:r>
            <a:r>
              <a:rPr dirty="0" spc="-810">
                <a:solidFill>
                  <a:srgbClr val="000000"/>
                </a:solidFill>
              </a:rPr>
              <a:t>c</a:t>
            </a:r>
            <a:r>
              <a:rPr dirty="0" spc="-810"/>
              <a:t>c</a:t>
            </a:r>
            <a:r>
              <a:rPr dirty="0" spc="-810">
                <a:solidFill>
                  <a:srgbClr val="000000"/>
                </a:solidFill>
              </a:rPr>
              <a:t>u</a:t>
            </a:r>
            <a:r>
              <a:rPr dirty="0" spc="-810"/>
              <a:t>u</a:t>
            </a:r>
            <a:r>
              <a:rPr dirty="0" spc="-810">
                <a:solidFill>
                  <a:srgbClr val="000000"/>
                </a:solidFill>
              </a:rPr>
              <a:t>r</a:t>
            </a:r>
            <a:r>
              <a:rPr dirty="0" spc="-810"/>
              <a:t>r</a:t>
            </a:r>
            <a:r>
              <a:rPr dirty="0" spc="-810">
                <a:solidFill>
                  <a:srgbClr val="000000"/>
                </a:solidFill>
              </a:rPr>
              <a:t>i</a:t>
            </a:r>
            <a:r>
              <a:rPr dirty="0" spc="-810"/>
              <a:t>i</a:t>
            </a:r>
            <a:r>
              <a:rPr dirty="0" spc="-810">
                <a:solidFill>
                  <a:srgbClr val="000000"/>
                </a:solidFill>
              </a:rPr>
              <a:t>t</a:t>
            </a:r>
            <a:r>
              <a:rPr dirty="0" spc="-810"/>
              <a:t>t</a:t>
            </a:r>
            <a:r>
              <a:rPr dirty="0" spc="-810">
                <a:solidFill>
                  <a:srgbClr val="000000"/>
                </a:solidFill>
              </a:rPr>
              <a:t>y</a:t>
            </a:r>
            <a:r>
              <a:rPr dirty="0" spc="-810"/>
              <a:t>y </a:t>
            </a:r>
            <a:r>
              <a:rPr dirty="0" spc="-1110">
                <a:solidFill>
                  <a:srgbClr val="000000"/>
                </a:solidFill>
              </a:rPr>
              <a:t>&amp;</a:t>
            </a:r>
            <a:r>
              <a:rPr dirty="0" spc="-1110"/>
              <a:t>&amp;</a:t>
            </a:r>
            <a:r>
              <a:rPr dirty="0" spc="20"/>
              <a:t> </a:t>
            </a:r>
            <a:r>
              <a:rPr dirty="0" spc="-670">
                <a:solidFill>
                  <a:srgbClr val="000000"/>
                </a:solidFill>
              </a:rPr>
              <a:t>i</a:t>
            </a:r>
            <a:r>
              <a:rPr dirty="0" spc="-670"/>
              <a:t>i</a:t>
            </a:r>
            <a:r>
              <a:rPr dirty="0" spc="-670">
                <a:solidFill>
                  <a:srgbClr val="000000"/>
                </a:solidFill>
              </a:rPr>
              <a:t>t</a:t>
            </a:r>
            <a:r>
              <a:rPr dirty="0" spc="-670"/>
              <a:t>t</a:t>
            </a:r>
            <a:r>
              <a:rPr dirty="0" spc="-670">
                <a:solidFill>
                  <a:srgbClr val="000000"/>
                </a:solidFill>
              </a:rPr>
              <a:t>s</a:t>
            </a:r>
            <a:r>
              <a:rPr dirty="0" spc="-670"/>
              <a:t>s</a:t>
            </a:r>
            <a:r>
              <a:rPr dirty="0" spc="-625"/>
              <a:t> </a:t>
            </a:r>
            <a:r>
              <a:rPr dirty="0" spc="-994">
                <a:solidFill>
                  <a:srgbClr val="000000"/>
                </a:solidFill>
              </a:rPr>
              <a:t>M</a:t>
            </a:r>
            <a:r>
              <a:rPr dirty="0" spc="-994"/>
              <a:t>M</a:t>
            </a:r>
            <a:r>
              <a:rPr dirty="0" spc="-994">
                <a:solidFill>
                  <a:srgbClr val="000000"/>
                </a:solidFill>
              </a:rPr>
              <a:t>a</a:t>
            </a:r>
            <a:r>
              <a:rPr dirty="0" spc="-994"/>
              <a:t>a</a:t>
            </a:r>
            <a:r>
              <a:rPr dirty="0" spc="-994">
                <a:solidFill>
                  <a:srgbClr val="000000"/>
                </a:solidFill>
              </a:rPr>
              <a:t>i</a:t>
            </a:r>
            <a:r>
              <a:rPr dirty="0" spc="-994"/>
              <a:t>i</a:t>
            </a:r>
            <a:r>
              <a:rPr dirty="0" spc="-994">
                <a:solidFill>
                  <a:srgbClr val="000000"/>
                </a:solidFill>
              </a:rPr>
              <a:t>n</a:t>
            </a:r>
            <a:r>
              <a:rPr dirty="0" spc="-994"/>
              <a:t>n</a:t>
            </a:r>
            <a:r>
              <a:rPr dirty="0" spc="25"/>
              <a:t> </a:t>
            </a:r>
            <a:r>
              <a:rPr dirty="0" spc="-925">
                <a:solidFill>
                  <a:srgbClr val="000000"/>
                </a:solidFill>
              </a:rPr>
              <a:t>G</a:t>
            </a:r>
            <a:r>
              <a:rPr dirty="0" spc="-925"/>
              <a:t>G</a:t>
            </a:r>
            <a:r>
              <a:rPr dirty="0" spc="-925">
                <a:solidFill>
                  <a:srgbClr val="000000"/>
                </a:solidFill>
              </a:rPr>
              <a:t>o</a:t>
            </a:r>
            <a:r>
              <a:rPr dirty="0" spc="-925"/>
              <a:t>o</a:t>
            </a:r>
            <a:r>
              <a:rPr dirty="0" spc="-925">
                <a:solidFill>
                  <a:srgbClr val="000000"/>
                </a:solidFill>
              </a:rPr>
              <a:t>a</a:t>
            </a:r>
            <a:r>
              <a:rPr dirty="0" spc="-925"/>
              <a:t>a</a:t>
            </a:r>
            <a:r>
              <a:rPr dirty="0" spc="-925">
                <a:solidFill>
                  <a:srgbClr val="000000"/>
                </a:solidFill>
              </a:rPr>
              <a:t>l</a:t>
            </a:r>
            <a:r>
              <a:rPr dirty="0" spc="-925"/>
              <a:t>l</a:t>
            </a:r>
            <a:r>
              <a:rPr dirty="0" spc="-925">
                <a:solidFill>
                  <a:srgbClr val="000000"/>
                </a:solidFill>
              </a:rPr>
              <a:t>s</a:t>
            </a:r>
            <a:r>
              <a:rPr dirty="0" spc="-925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0716767" y="5995415"/>
            <a:ext cx="808990" cy="491490"/>
          </a:xfrm>
          <a:custGeom>
            <a:avLst/>
            <a:gdLst/>
            <a:ahLst/>
            <a:cxnLst/>
            <a:rect l="l" t="t" r="r" b="b"/>
            <a:pathLst>
              <a:path w="808990" h="491489">
                <a:moveTo>
                  <a:pt x="0" y="0"/>
                </a:moveTo>
                <a:lnTo>
                  <a:pt x="808481" y="0"/>
                </a:lnTo>
                <a:lnTo>
                  <a:pt x="808481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3520" y="2752344"/>
            <a:ext cx="8543925" cy="1049020"/>
          </a:xfrm>
          <a:prstGeom prst="rect"/>
          <a:solidFill>
            <a:srgbClr val="333333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52095">
              <a:lnSpc>
                <a:spcPct val="100000"/>
              </a:lnSpc>
              <a:spcBef>
                <a:spcPts val="1150"/>
              </a:spcBef>
            </a:pPr>
            <a:r>
              <a:rPr dirty="0" spc="-1005">
                <a:solidFill>
                  <a:srgbClr val="000000"/>
                </a:solidFill>
              </a:rPr>
              <a:t>T</a:t>
            </a:r>
            <a:r>
              <a:rPr dirty="0" spc="-1005"/>
              <a:t>T</a:t>
            </a:r>
            <a:r>
              <a:rPr dirty="0" spc="-1005">
                <a:solidFill>
                  <a:srgbClr val="000000"/>
                </a:solidFill>
              </a:rPr>
              <a:t>h</a:t>
            </a:r>
            <a:r>
              <a:rPr dirty="0" spc="-1005"/>
              <a:t>h</a:t>
            </a:r>
            <a:r>
              <a:rPr dirty="0" spc="-1005">
                <a:solidFill>
                  <a:srgbClr val="000000"/>
                </a:solidFill>
              </a:rPr>
              <a:t>e</a:t>
            </a:r>
            <a:r>
              <a:rPr dirty="0" spc="-1005"/>
              <a:t>e</a:t>
            </a:r>
            <a:r>
              <a:rPr dirty="0" spc="20"/>
              <a:t> </a:t>
            </a:r>
            <a:r>
              <a:rPr dirty="0" spc="-865">
                <a:solidFill>
                  <a:srgbClr val="000000"/>
                </a:solidFill>
              </a:rPr>
              <a:t>E</a:t>
            </a:r>
            <a:r>
              <a:rPr dirty="0" spc="-865"/>
              <a:t>E</a:t>
            </a:r>
            <a:r>
              <a:rPr dirty="0" spc="-865">
                <a:solidFill>
                  <a:srgbClr val="000000"/>
                </a:solidFill>
              </a:rPr>
              <a:t>q</a:t>
            </a:r>
            <a:r>
              <a:rPr dirty="0" spc="-865"/>
              <a:t>q</a:t>
            </a:r>
            <a:r>
              <a:rPr dirty="0" spc="-865">
                <a:solidFill>
                  <a:srgbClr val="000000"/>
                </a:solidFill>
              </a:rPr>
              <a:t>u</a:t>
            </a:r>
            <a:r>
              <a:rPr dirty="0" spc="-865"/>
              <a:t>u</a:t>
            </a:r>
            <a:r>
              <a:rPr dirty="0" spc="-865">
                <a:solidFill>
                  <a:srgbClr val="000000"/>
                </a:solidFill>
              </a:rPr>
              <a:t>i</a:t>
            </a:r>
            <a:r>
              <a:rPr dirty="0" spc="-865"/>
              <a:t>i</a:t>
            </a:r>
            <a:r>
              <a:rPr dirty="0" spc="-865">
                <a:solidFill>
                  <a:srgbClr val="000000"/>
                </a:solidFill>
              </a:rPr>
              <a:t>f</a:t>
            </a:r>
            <a:r>
              <a:rPr dirty="0" spc="-865"/>
              <a:t>f</a:t>
            </a:r>
            <a:r>
              <a:rPr dirty="0" spc="-865">
                <a:solidFill>
                  <a:srgbClr val="000000"/>
                </a:solidFill>
              </a:rPr>
              <a:t>a</a:t>
            </a:r>
            <a:r>
              <a:rPr dirty="0" spc="-865"/>
              <a:t>a</a:t>
            </a:r>
            <a:r>
              <a:rPr dirty="0" spc="-865">
                <a:solidFill>
                  <a:srgbClr val="000000"/>
                </a:solidFill>
              </a:rPr>
              <a:t>x</a:t>
            </a:r>
            <a:r>
              <a:rPr dirty="0" spc="-865"/>
              <a:t>x </a:t>
            </a:r>
            <a:r>
              <a:rPr dirty="0" spc="-935">
                <a:solidFill>
                  <a:srgbClr val="000000"/>
                </a:solidFill>
              </a:rPr>
              <a:t>D</a:t>
            </a:r>
            <a:r>
              <a:rPr dirty="0" spc="-935"/>
              <a:t>D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/>
              <a:t>a</a:t>
            </a:r>
            <a:r>
              <a:rPr dirty="0" spc="-935">
                <a:solidFill>
                  <a:srgbClr val="000000"/>
                </a:solidFill>
              </a:rPr>
              <a:t>t</a:t>
            </a:r>
            <a:r>
              <a:rPr dirty="0" spc="-935"/>
              <a:t>t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/>
              <a:t>a  </a:t>
            </a:r>
            <a:r>
              <a:rPr dirty="0" spc="-869">
                <a:solidFill>
                  <a:srgbClr val="000000"/>
                </a:solidFill>
              </a:rPr>
              <a:t>B</a:t>
            </a:r>
            <a:r>
              <a:rPr dirty="0" spc="-869"/>
              <a:t>B</a:t>
            </a:r>
            <a:r>
              <a:rPr dirty="0" spc="-869">
                <a:solidFill>
                  <a:srgbClr val="000000"/>
                </a:solidFill>
              </a:rPr>
              <a:t>r</a:t>
            </a:r>
            <a:r>
              <a:rPr dirty="0" spc="-869"/>
              <a:t>r</a:t>
            </a:r>
            <a:r>
              <a:rPr dirty="0" spc="-869">
                <a:solidFill>
                  <a:srgbClr val="000000"/>
                </a:solidFill>
              </a:rPr>
              <a:t>e</a:t>
            </a:r>
            <a:r>
              <a:rPr dirty="0" spc="-869"/>
              <a:t>e</a:t>
            </a:r>
            <a:r>
              <a:rPr dirty="0" spc="-869">
                <a:solidFill>
                  <a:srgbClr val="000000"/>
                </a:solidFill>
              </a:rPr>
              <a:t>a</a:t>
            </a:r>
            <a:r>
              <a:rPr dirty="0" spc="-869"/>
              <a:t>a</a:t>
            </a:r>
            <a:r>
              <a:rPr dirty="0" spc="-869">
                <a:solidFill>
                  <a:srgbClr val="000000"/>
                </a:solidFill>
              </a:rPr>
              <a:t>c</a:t>
            </a:r>
            <a:r>
              <a:rPr dirty="0" spc="-869"/>
              <a:t>c</a:t>
            </a:r>
            <a:r>
              <a:rPr dirty="0" spc="-869">
                <a:solidFill>
                  <a:srgbClr val="000000"/>
                </a:solidFill>
              </a:rPr>
              <a:t>h</a:t>
            </a:r>
            <a:r>
              <a:rPr dirty="0" spc="-869"/>
              <a:t>h</a:t>
            </a:r>
            <a:r>
              <a:rPr dirty="0" spc="-869">
                <a:solidFill>
                  <a:srgbClr val="000000"/>
                </a:solidFill>
              </a:rPr>
              <a:t>:</a:t>
            </a:r>
            <a:r>
              <a:rPr dirty="0" spc="-869"/>
              <a:t>:</a:t>
            </a:r>
            <a:r>
              <a:rPr dirty="0" spc="-805"/>
              <a:t> </a:t>
            </a:r>
            <a:r>
              <a:rPr dirty="0" spc="-1175">
                <a:solidFill>
                  <a:srgbClr val="000000"/>
                </a:solidFill>
              </a:rPr>
              <a:t>A</a:t>
            </a:r>
            <a:r>
              <a:rPr dirty="0" spc="-1175"/>
              <a:t>A</a:t>
            </a:r>
            <a:r>
              <a:rPr dirty="0" spc="25"/>
              <a:t> </a:t>
            </a:r>
            <a:r>
              <a:rPr dirty="0" spc="-1005">
                <a:solidFill>
                  <a:srgbClr val="000000"/>
                </a:solidFill>
              </a:rPr>
              <a:t>C</a:t>
            </a:r>
            <a:r>
              <a:rPr dirty="0" spc="-1005"/>
              <a:t>C</a:t>
            </a:r>
            <a:r>
              <a:rPr dirty="0" spc="-1005">
                <a:solidFill>
                  <a:srgbClr val="000000"/>
                </a:solidFill>
              </a:rPr>
              <a:t>a</a:t>
            </a:r>
            <a:r>
              <a:rPr dirty="0" spc="-1005"/>
              <a:t>a</a:t>
            </a:r>
            <a:r>
              <a:rPr dirty="0" spc="-1005">
                <a:solidFill>
                  <a:srgbClr val="000000"/>
                </a:solidFill>
              </a:rPr>
              <a:t>s</a:t>
            </a:r>
            <a:r>
              <a:rPr dirty="0" spc="-1005"/>
              <a:t>s</a:t>
            </a:r>
            <a:r>
              <a:rPr dirty="0" spc="-1005">
                <a:solidFill>
                  <a:srgbClr val="000000"/>
                </a:solidFill>
              </a:rPr>
              <a:t>e</a:t>
            </a:r>
            <a:r>
              <a:rPr dirty="0" spc="-1005"/>
              <a:t>e</a:t>
            </a:r>
            <a:r>
              <a:rPr dirty="0" spc="25"/>
              <a:t> </a:t>
            </a:r>
            <a:r>
              <a:rPr dirty="0" spc="-905">
                <a:solidFill>
                  <a:srgbClr val="000000"/>
                </a:solidFill>
              </a:rPr>
              <a:t>S</a:t>
            </a:r>
            <a:r>
              <a:rPr dirty="0" spc="-905"/>
              <a:t>S</a:t>
            </a:r>
            <a:r>
              <a:rPr dirty="0" spc="-905">
                <a:solidFill>
                  <a:srgbClr val="000000"/>
                </a:solidFill>
              </a:rPr>
              <a:t>t</a:t>
            </a:r>
            <a:r>
              <a:rPr dirty="0" spc="-905"/>
              <a:t>t</a:t>
            </a:r>
            <a:r>
              <a:rPr dirty="0" spc="-905">
                <a:solidFill>
                  <a:srgbClr val="000000"/>
                </a:solidFill>
              </a:rPr>
              <a:t>u</a:t>
            </a:r>
            <a:r>
              <a:rPr dirty="0" spc="-905"/>
              <a:t>u</a:t>
            </a:r>
            <a:r>
              <a:rPr dirty="0" spc="-905">
                <a:solidFill>
                  <a:srgbClr val="000000"/>
                </a:solidFill>
              </a:rPr>
              <a:t>d</a:t>
            </a:r>
            <a:r>
              <a:rPr dirty="0" spc="-905"/>
              <a:t>d</a:t>
            </a:r>
            <a:r>
              <a:rPr dirty="0" spc="-905">
                <a:solidFill>
                  <a:srgbClr val="000000"/>
                </a:solidFill>
              </a:rPr>
              <a:t>y</a:t>
            </a:r>
            <a:r>
              <a:rPr dirty="0" spc="-905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31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97561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Case</a:t>
            </a:r>
            <a:r>
              <a:rPr dirty="0" sz="3350" spc="-7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Background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6667500" cy="434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Equifax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Overview: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Major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credit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reporting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agency.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Manages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sensitive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personal data of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millions.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2132D"/>
              </a:buClr>
              <a:buFont typeface="Roboto"/>
              <a:buChar char="•"/>
            </a:pPr>
            <a:endParaRPr sz="17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Breach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Discovery: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Disclosed in September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2017.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Compromised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personal information of 147 million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individuals.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2132D"/>
              </a:buClr>
              <a:buFont typeface="Roboto"/>
              <a:buChar char="•"/>
            </a:pP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Vulnerability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Exploited: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Apache Struts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CVE-2017-5638.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Equifax's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system was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unpatched.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31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25069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Case </a:t>
            </a:r>
            <a:r>
              <a:rPr dirty="0" sz="3350" spc="5">
                <a:solidFill>
                  <a:srgbClr val="C2132D"/>
                </a:solidFill>
              </a:rPr>
              <a:t>Background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(Cont.)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8629015" cy="325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Breach</a:t>
            </a:r>
            <a:r>
              <a:rPr dirty="0" sz="1800" spc="-5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Timeline: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Apache reported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vulnerability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March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2017.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Equifax’s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systems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remained vulnerable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months.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Unauthorized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access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occurred from May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July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2017.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C2132D"/>
              </a:buClr>
              <a:buFont typeface="Roboto"/>
              <a:buChar char="•"/>
            </a:pP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Compromised: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Included names, Social Security numbers,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birth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dates.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Addresses,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in some cases,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driver's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license numbers 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credit card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numbers.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82727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The Detailed Timeline of the </a:t>
            </a:r>
            <a:r>
              <a:rPr dirty="0" sz="3350" spc="5">
                <a:solidFill>
                  <a:srgbClr val="C2132D"/>
                </a:solidFill>
              </a:rPr>
              <a:t>Equifax </a:t>
            </a:r>
            <a:r>
              <a:rPr dirty="0" sz="3350" spc="10">
                <a:solidFill>
                  <a:srgbClr val="C2132D"/>
                </a:solidFill>
              </a:rPr>
              <a:t>Data</a:t>
            </a:r>
            <a:r>
              <a:rPr dirty="0" sz="3350" spc="-12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Breach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914400" y="1428750"/>
            <a:ext cx="9696449" cy="4562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31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8136" y="2779776"/>
            <a:ext cx="1746885" cy="1015365"/>
          </a:xfrm>
          <a:prstGeom prst="rect"/>
          <a:solidFill>
            <a:srgbClr val="333333"/>
          </a:solidFill>
        </p:spPr>
        <p:txBody>
          <a:bodyPr wrap="square" lIns="0" tIns="11874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35"/>
              </a:spcBef>
            </a:pPr>
            <a:r>
              <a:rPr dirty="0" spc="-994">
                <a:solidFill>
                  <a:srgbClr val="000000"/>
                </a:solidFill>
              </a:rPr>
              <a:t>R</a:t>
            </a:r>
            <a:r>
              <a:rPr dirty="0" spc="-994"/>
              <a:t>R</a:t>
            </a:r>
            <a:r>
              <a:rPr dirty="0" spc="-994">
                <a:solidFill>
                  <a:srgbClr val="000000"/>
                </a:solidFill>
              </a:rPr>
              <a:t>e</a:t>
            </a:r>
            <a:r>
              <a:rPr dirty="0" spc="-994"/>
              <a:t>e</a:t>
            </a:r>
            <a:r>
              <a:rPr dirty="0" spc="-994">
                <a:solidFill>
                  <a:srgbClr val="000000"/>
                </a:solidFill>
              </a:rPr>
              <a:t>c</a:t>
            </a:r>
            <a:r>
              <a:rPr dirty="0" spc="-994"/>
              <a:t>c</a:t>
            </a:r>
            <a:r>
              <a:rPr dirty="0" spc="-994">
                <a:solidFill>
                  <a:srgbClr val="000000"/>
                </a:solidFill>
              </a:rPr>
              <a:t>a</a:t>
            </a:r>
            <a:r>
              <a:rPr dirty="0" spc="-994"/>
              <a:t>a</a:t>
            </a:r>
            <a:r>
              <a:rPr dirty="0" spc="-994">
                <a:solidFill>
                  <a:srgbClr val="000000"/>
                </a:solidFill>
              </a:rPr>
              <a:t>p</a:t>
            </a:r>
            <a:r>
              <a:rPr dirty="0" spc="-994"/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4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1783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5">
                <a:solidFill>
                  <a:srgbClr val="C2132D"/>
                </a:solidFill>
              </a:rPr>
              <a:t>Summary </a:t>
            </a:r>
            <a:r>
              <a:rPr dirty="0" sz="3350" spc="10">
                <a:solidFill>
                  <a:srgbClr val="C2132D"/>
                </a:solidFill>
              </a:rPr>
              <a:t>of Main</a:t>
            </a:r>
            <a:r>
              <a:rPr dirty="0" sz="3350" spc="-6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Points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9558655" cy="2471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now,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should be able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 the</a:t>
            </a:r>
            <a:r>
              <a:rPr dirty="0" sz="1800" spc="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following:</a:t>
            </a:r>
            <a:endParaRPr sz="1800">
              <a:latin typeface="Roboto"/>
              <a:cs typeface="Roboto"/>
            </a:endParaRPr>
          </a:p>
          <a:p>
            <a:pPr marL="393065" marR="154305" indent="-133985">
              <a:lnSpc>
                <a:spcPct val="118100"/>
              </a:lnSpc>
              <a:spcBef>
                <a:spcPts val="180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Define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information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(Infosec)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its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main goals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how it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fits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within a 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firm’s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overall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protocols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three main steps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information security: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prevention,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detection, and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response.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Explain why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prevention as a sole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measure is deemed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fail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course structure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goals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overview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44576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2155">
                <a:solidFill>
                  <a:srgbClr val="C2132D"/>
                </a:solidFill>
                <a:latin typeface="Arial"/>
                <a:cs typeface="Arial"/>
              </a:rPr>
              <a:t>📝</a:t>
            </a:r>
            <a:r>
              <a:rPr dirty="0" sz="3300" spc="-195">
                <a:solidFill>
                  <a:srgbClr val="C2132D"/>
                </a:solidFill>
                <a:latin typeface="Arial"/>
                <a:cs typeface="Arial"/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Review </a:t>
            </a:r>
            <a:r>
              <a:rPr dirty="0" sz="3350" spc="10">
                <a:solidFill>
                  <a:srgbClr val="C2132D"/>
                </a:solidFill>
              </a:rPr>
              <a:t>and </a:t>
            </a:r>
            <a:r>
              <a:rPr dirty="0" sz="3350" spc="-5">
                <a:solidFill>
                  <a:srgbClr val="C2132D"/>
                </a:solidFill>
              </a:rPr>
              <a:t>Clarification </a:t>
            </a:r>
            <a:r>
              <a:rPr dirty="0" sz="3300" spc="2155">
                <a:solidFill>
                  <a:srgbClr val="C2132D"/>
                </a:solidFill>
                <a:latin typeface="Arial"/>
                <a:cs typeface="Arial"/>
              </a:rPr>
              <a:t>📝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5120" indent="-133985">
              <a:lnSpc>
                <a:spcPct val="100000"/>
              </a:lnSpc>
              <a:spcBef>
                <a:spcPts val="100"/>
              </a:spcBef>
              <a:buFont typeface="Roboto"/>
              <a:buChar char="•"/>
              <a:tabLst>
                <a:tab pos="325755" algn="l"/>
              </a:tabLst>
            </a:pPr>
            <a:r>
              <a:rPr dirty="0" spc="-5" b="1">
                <a:solidFill>
                  <a:srgbClr val="C2132D"/>
                </a:solidFill>
                <a:latin typeface="Roboto"/>
                <a:cs typeface="Roboto"/>
              </a:rPr>
              <a:t>Class Notes</a:t>
            </a:r>
            <a:r>
              <a:rPr dirty="0" spc="-5"/>
              <a:t>: </a:t>
            </a:r>
            <a:r>
              <a:rPr dirty="0" spc="-30"/>
              <a:t>Take </a:t>
            </a:r>
            <a:r>
              <a:rPr dirty="0"/>
              <a:t>some time </a:t>
            </a:r>
            <a:r>
              <a:rPr dirty="0" spc="-10"/>
              <a:t>to </a:t>
            </a:r>
            <a:r>
              <a:rPr dirty="0" spc="-5"/>
              <a:t>revisit your </a:t>
            </a:r>
            <a:r>
              <a:rPr dirty="0"/>
              <a:t>class notes for </a:t>
            </a:r>
            <a:r>
              <a:rPr dirty="0" spc="-15"/>
              <a:t>key </a:t>
            </a:r>
            <a:r>
              <a:rPr dirty="0"/>
              <a:t>insights and</a:t>
            </a:r>
            <a:r>
              <a:rPr dirty="0" spc="30"/>
              <a:t> </a:t>
            </a:r>
            <a:r>
              <a:rPr dirty="0"/>
              <a:t>concepts.</a:t>
            </a:r>
          </a:p>
          <a:p>
            <a:pPr marL="325120" marR="1016635" indent="-133985">
              <a:lnSpc>
                <a:spcPct val="118100"/>
              </a:lnSpc>
              <a:spcBef>
                <a:spcPts val="900"/>
              </a:spcBef>
              <a:buFont typeface="Roboto"/>
              <a:buChar char="•"/>
              <a:tabLst>
                <a:tab pos="325755" algn="l"/>
              </a:tabLst>
            </a:pPr>
            <a:r>
              <a:rPr dirty="0" spc="-10" b="1">
                <a:solidFill>
                  <a:srgbClr val="C2132D"/>
                </a:solidFill>
                <a:latin typeface="Roboto"/>
                <a:cs typeface="Roboto"/>
              </a:rPr>
              <a:t>Zoom </a:t>
            </a:r>
            <a:r>
              <a:rPr dirty="0" spc="-5" b="1">
                <a:solidFill>
                  <a:srgbClr val="C2132D"/>
                </a:solidFill>
                <a:latin typeface="Roboto"/>
                <a:cs typeface="Roboto"/>
              </a:rPr>
              <a:t>Recording</a:t>
            </a:r>
            <a:r>
              <a:rPr dirty="0" spc="-5"/>
              <a:t>: </a:t>
            </a:r>
            <a:r>
              <a:rPr dirty="0"/>
              <a:t>The </a:t>
            </a:r>
            <a:r>
              <a:rPr dirty="0" spc="-5"/>
              <a:t>recording </a:t>
            </a:r>
            <a:r>
              <a:rPr dirty="0"/>
              <a:t>of </a:t>
            </a:r>
            <a:r>
              <a:rPr dirty="0" spc="-15"/>
              <a:t>today's </a:t>
            </a:r>
            <a:r>
              <a:rPr dirty="0"/>
              <a:t>class will be made </a:t>
            </a:r>
            <a:r>
              <a:rPr dirty="0" spc="-5"/>
              <a:t>available </a:t>
            </a:r>
            <a:r>
              <a:rPr dirty="0"/>
              <a:t>on </a:t>
            </a:r>
            <a:r>
              <a:rPr dirty="0" spc="-5"/>
              <a:t>Canvas  approximately </a:t>
            </a:r>
            <a:r>
              <a:rPr dirty="0"/>
              <a:t>3-4 hours after the session ends.</a:t>
            </a:r>
          </a:p>
          <a:p>
            <a:pPr marL="325120" marR="5080" indent="-133985">
              <a:lnSpc>
                <a:spcPct val="118100"/>
              </a:lnSpc>
              <a:spcBef>
                <a:spcPts val="819"/>
              </a:spcBef>
              <a:buFont typeface="Roboto"/>
              <a:buChar char="•"/>
              <a:tabLst>
                <a:tab pos="325755" algn="l"/>
              </a:tabLst>
            </a:pPr>
            <a:r>
              <a:rPr dirty="0" spc="-5" b="1">
                <a:solidFill>
                  <a:srgbClr val="C2132D"/>
                </a:solidFill>
                <a:latin typeface="Roboto"/>
                <a:cs typeface="Roboto"/>
              </a:rPr>
              <a:t>Questions</a:t>
            </a:r>
            <a:r>
              <a:rPr dirty="0" spc="-5"/>
              <a:t>: </a:t>
            </a:r>
            <a:r>
              <a:rPr dirty="0"/>
              <a:t>Please </a:t>
            </a:r>
            <a:r>
              <a:rPr dirty="0" spc="-20"/>
              <a:t>don't </a:t>
            </a:r>
            <a:r>
              <a:rPr dirty="0"/>
              <a:t>hesitate </a:t>
            </a:r>
            <a:r>
              <a:rPr dirty="0" spc="-10"/>
              <a:t>to </a:t>
            </a:r>
            <a:r>
              <a:rPr dirty="0"/>
              <a:t>ask for </a:t>
            </a:r>
            <a:r>
              <a:rPr dirty="0" spc="-5"/>
              <a:t>clarification </a:t>
            </a:r>
            <a:r>
              <a:rPr dirty="0"/>
              <a:t>on any </a:t>
            </a:r>
            <a:r>
              <a:rPr dirty="0" spc="-5"/>
              <a:t>topics </a:t>
            </a:r>
            <a:r>
              <a:rPr dirty="0"/>
              <a:t>discussed in class. </a:t>
            </a:r>
            <a:r>
              <a:rPr dirty="0" spc="-20"/>
              <a:t>It's  </a:t>
            </a:r>
            <a:r>
              <a:rPr dirty="0"/>
              <a:t>crucial not </a:t>
            </a:r>
            <a:r>
              <a:rPr dirty="0" spc="-10"/>
              <a:t>to </a:t>
            </a:r>
            <a:r>
              <a:rPr dirty="0"/>
              <a:t>let questions</a:t>
            </a:r>
            <a:r>
              <a:rPr dirty="0" spc="5"/>
              <a:t> </a:t>
            </a:r>
            <a:r>
              <a:rPr dirty="0"/>
              <a:t>accumulate.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35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41312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 spc="2155">
                <a:solidFill>
                  <a:srgbClr val="C2132D"/>
                </a:solidFill>
                <a:latin typeface="Arial"/>
                <a:cs typeface="Arial"/>
              </a:rPr>
              <a:t>🎯</a:t>
            </a:r>
            <a:r>
              <a:rPr dirty="0" sz="3300" spc="-204">
                <a:solidFill>
                  <a:srgbClr val="C2132D"/>
                </a:solidFill>
                <a:latin typeface="Arial"/>
                <a:cs typeface="Arial"/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Assignment </a:t>
            </a:r>
            <a:r>
              <a:rPr dirty="0" sz="3300" spc="2155">
                <a:solidFill>
                  <a:srgbClr val="C2132D"/>
                </a:solidFill>
                <a:latin typeface="Arial"/>
                <a:cs typeface="Arial"/>
              </a:rPr>
              <a:t>🎯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414144"/>
            <a:ext cx="9625965" cy="4340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In pairs, </a:t>
            </a:r>
            <a:r>
              <a:rPr dirty="0" sz="1450" spc="-1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expected </a:t>
            </a:r>
            <a:r>
              <a:rPr dirty="0" sz="1450" spc="-1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do a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deep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dive on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case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by reading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following</a:t>
            </a:r>
            <a:r>
              <a:rPr dirty="0" sz="1450" spc="6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sources:</a:t>
            </a:r>
            <a:endParaRPr sz="14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Roboto"/>
              <a:cs typeface="Roboto"/>
            </a:endParaRPr>
          </a:p>
          <a:p>
            <a:pPr marL="393700" indent="-107314">
              <a:lnSpc>
                <a:spcPct val="100000"/>
              </a:lnSpc>
              <a:spcBef>
                <a:spcPts val="5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450" spc="-5" b="1">
                <a:solidFill>
                  <a:srgbClr val="C2132D"/>
                </a:solidFill>
                <a:latin typeface="Roboto"/>
                <a:cs typeface="Roboto"/>
              </a:rPr>
              <a:t>Student 1: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should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in detail the </a:t>
            </a:r>
            <a:r>
              <a:rPr dirty="0" sz="145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CSO </a:t>
            </a:r>
            <a:r>
              <a:rPr dirty="0" sz="14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Online</a:t>
            </a:r>
            <a:r>
              <a:rPr dirty="0" sz="14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450">
                <a:solidFill>
                  <a:srgbClr val="585D60"/>
                </a:solidFill>
                <a:latin typeface="Roboto"/>
                <a:cs typeface="Roboto"/>
              </a:rPr>
              <a:t>article.</a:t>
            </a:r>
            <a:endParaRPr sz="1450">
              <a:latin typeface="Roboto"/>
              <a:cs typeface="Roboto"/>
            </a:endParaRPr>
          </a:p>
          <a:p>
            <a:pPr marL="393700" indent="-107314">
              <a:lnSpc>
                <a:spcPct val="100000"/>
              </a:lnSpc>
              <a:spcBef>
                <a:spcPts val="960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450" spc="-5" b="1">
                <a:solidFill>
                  <a:srgbClr val="C2132D"/>
                </a:solidFill>
                <a:latin typeface="Roboto"/>
                <a:cs typeface="Roboto"/>
              </a:rPr>
              <a:t>Student 2: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should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in detail the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archived </a:t>
            </a:r>
            <a:r>
              <a:rPr dirty="0" sz="1450">
                <a:solidFill>
                  <a:srgbClr val="585D60"/>
                </a:solidFill>
                <a:latin typeface="Roboto"/>
                <a:cs typeface="Roboto"/>
              </a:rPr>
              <a:t>artile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4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EPIC</a:t>
            </a:r>
            <a:r>
              <a:rPr dirty="0" sz="14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4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report</a:t>
            </a:r>
            <a:endParaRPr sz="1450">
              <a:latin typeface="Roboto"/>
              <a:cs typeface="Roboto"/>
            </a:endParaRPr>
          </a:p>
          <a:p>
            <a:pPr marL="393065" marR="5080" indent="-107314">
              <a:lnSpc>
                <a:spcPct val="116399"/>
              </a:lnSpc>
              <a:spcBef>
                <a:spcPts val="67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450" spc="-2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both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encouraged </a:t>
            </a:r>
            <a:r>
              <a:rPr dirty="0" sz="1450" spc="-1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explore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any hyperlinks within both </a:t>
            </a:r>
            <a:r>
              <a:rPr dirty="0" sz="1450">
                <a:solidFill>
                  <a:srgbClr val="585D60"/>
                </a:solidFill>
                <a:latin typeface="Roboto"/>
                <a:cs typeface="Roboto"/>
              </a:rPr>
              <a:t>articles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and take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notes pertaining </a:t>
            </a:r>
            <a:r>
              <a:rPr dirty="0" sz="1450" spc="-1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discussion  questions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20">
                <a:solidFill>
                  <a:srgbClr val="585D60"/>
                </a:solidFill>
                <a:latin typeface="Roboto"/>
                <a:cs typeface="Roboto"/>
              </a:rPr>
              <a:t>below.</a:t>
            </a:r>
            <a:endParaRPr sz="14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C2132D"/>
              </a:buClr>
              <a:buFont typeface="Roboto"/>
              <a:buChar char="•"/>
            </a:pP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Discussion Questions</a:t>
            </a:r>
            <a:endParaRPr sz="14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Roboto"/>
              <a:cs typeface="Roboto"/>
            </a:endParaRPr>
          </a:p>
          <a:p>
            <a:pPr marL="393700" indent="-107314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What was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Apache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Struts CVE-2017-5638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vulnerability and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its associated</a:t>
            </a:r>
            <a:r>
              <a:rPr dirty="0" sz="145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patch?</a:t>
            </a:r>
            <a:endParaRPr sz="1450">
              <a:latin typeface="Roboto"/>
              <a:cs typeface="Roboto"/>
            </a:endParaRPr>
          </a:p>
          <a:p>
            <a:pPr marL="393700" indent="-107314">
              <a:lnSpc>
                <a:spcPct val="100000"/>
              </a:lnSpc>
              <a:spcBef>
                <a:spcPts val="103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Discuss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how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Equifax breach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violated the principle of</a:t>
            </a:r>
            <a:r>
              <a:rPr dirty="0" sz="1450" spc="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confidentiality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450">
              <a:latin typeface="Roboto"/>
              <a:cs typeface="Roboto"/>
            </a:endParaRPr>
          </a:p>
          <a:p>
            <a:pPr marL="393700" indent="-107314">
              <a:lnSpc>
                <a:spcPct val="100000"/>
              </a:lnSpc>
              <a:spcBef>
                <a:spcPts val="96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what was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the impact of the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breach on </a:t>
            </a:r>
            <a:r>
              <a:rPr dirty="0" sz="1450" spc="-15">
                <a:solidFill>
                  <a:srgbClr val="585D60"/>
                </a:solidFill>
                <a:latin typeface="Roboto"/>
                <a:cs typeface="Roboto"/>
              </a:rPr>
              <a:t>Equifax's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data </a:t>
            </a:r>
            <a:r>
              <a:rPr dirty="0" sz="1450" spc="-5" b="1">
                <a:solidFill>
                  <a:srgbClr val="C2132D"/>
                </a:solidFill>
                <a:latin typeface="Roboto"/>
                <a:cs typeface="Roboto"/>
              </a:rPr>
              <a:t>integrity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service</a:t>
            </a:r>
            <a:r>
              <a:rPr dirty="0" sz="1450" spc="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availability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?</a:t>
            </a:r>
            <a:endParaRPr sz="1450">
              <a:latin typeface="Roboto"/>
              <a:cs typeface="Roboto"/>
            </a:endParaRPr>
          </a:p>
          <a:p>
            <a:pPr marL="393700" indent="-107314">
              <a:lnSpc>
                <a:spcPct val="100000"/>
              </a:lnSpc>
              <a:spcBef>
                <a:spcPts val="103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Evaluate </a:t>
            </a:r>
            <a:r>
              <a:rPr dirty="0" sz="1450" spc="-15">
                <a:solidFill>
                  <a:srgbClr val="585D60"/>
                </a:solidFill>
                <a:latin typeface="Roboto"/>
                <a:cs typeface="Roboto"/>
              </a:rPr>
              <a:t>Equifax's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response strategy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in terms of information security best</a:t>
            </a:r>
            <a:r>
              <a:rPr dirty="0" sz="145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practices.</a:t>
            </a:r>
            <a:endParaRPr sz="14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Assignment </a:t>
            </a:r>
            <a:r>
              <a:rPr dirty="0" sz="1450" spc="-5" b="1">
                <a:solidFill>
                  <a:srgbClr val="C2132D"/>
                </a:solidFill>
                <a:latin typeface="Roboto"/>
                <a:cs typeface="Roboto"/>
              </a:rPr>
              <a:t>Details </a:t>
            </a: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and</a:t>
            </a:r>
            <a:r>
              <a:rPr dirty="0" sz="145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450" spc="-10" b="1">
                <a:solidFill>
                  <a:srgbClr val="C2132D"/>
                </a:solidFill>
                <a:latin typeface="Roboto"/>
                <a:cs typeface="Roboto"/>
              </a:rPr>
              <a:t>Submission</a:t>
            </a:r>
            <a:endParaRPr sz="1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assignment should be submitted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on </a:t>
            </a:r>
            <a:r>
              <a:rPr dirty="0" sz="1450" spc="-1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Canvas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.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See the assignment submission page for </a:t>
            </a:r>
            <a:r>
              <a:rPr dirty="0" sz="1450" spc="-10">
                <a:solidFill>
                  <a:srgbClr val="585D60"/>
                </a:solidFill>
                <a:latin typeface="Roboto"/>
                <a:cs typeface="Roboto"/>
              </a:rPr>
              <a:t>more</a:t>
            </a:r>
            <a:r>
              <a:rPr dirty="0" sz="145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450" spc="-5">
                <a:solidFill>
                  <a:srgbClr val="585D60"/>
                </a:solidFill>
                <a:latin typeface="Roboto"/>
                <a:cs typeface="Roboto"/>
              </a:rPr>
              <a:t>details.</a:t>
            </a:r>
            <a:endParaRPr sz="14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541780"/>
            <a:ext cx="4243070" cy="4660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5" b="1">
                <a:solidFill>
                  <a:srgbClr val="C2132D"/>
                </a:solidFill>
                <a:latin typeface="Roboto"/>
                <a:cs typeface="Roboto"/>
              </a:rPr>
              <a:t>Some </a:t>
            </a:r>
            <a:r>
              <a:rPr dirty="0" sz="2150" b="1">
                <a:solidFill>
                  <a:srgbClr val="C2132D"/>
                </a:solidFill>
                <a:latin typeface="Roboto"/>
                <a:cs typeface="Roboto"/>
              </a:rPr>
              <a:t>Working</a:t>
            </a:r>
            <a:r>
              <a:rPr dirty="0" sz="215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2150" b="1">
                <a:solidFill>
                  <a:srgbClr val="C2132D"/>
                </a:solidFill>
                <a:latin typeface="Roboto"/>
                <a:cs typeface="Roboto"/>
              </a:rPr>
              <a:t>Definitions</a:t>
            </a:r>
            <a:endParaRPr sz="2150">
              <a:latin typeface="Roboto"/>
              <a:cs typeface="Roboto"/>
            </a:endParaRPr>
          </a:p>
          <a:p>
            <a:pPr marL="393065" marR="5080" indent="-133985">
              <a:lnSpc>
                <a:spcPct val="116900"/>
              </a:lnSpc>
              <a:spcBef>
                <a:spcPts val="190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According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Merriam-Webster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Dictionary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be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defined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as: </a:t>
            </a:r>
            <a:r>
              <a:rPr dirty="0" sz="1800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"the quality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state of being secure: 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such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as freedom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</a:t>
            </a:r>
            <a:r>
              <a:rPr dirty="0" sz="1800" spc="-2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0" b="1">
                <a:solidFill>
                  <a:srgbClr val="C2132D"/>
                </a:solidFill>
                <a:latin typeface="Roboto"/>
                <a:cs typeface="Roboto"/>
              </a:rPr>
              <a:t>danger."</a:t>
            </a:r>
            <a:endParaRPr sz="1800">
              <a:latin typeface="Roboto"/>
              <a:cs typeface="Roboto"/>
            </a:endParaRPr>
          </a:p>
          <a:p>
            <a:pPr marL="393065" marR="44450" indent="-133985">
              <a:lnSpc>
                <a:spcPct val="116300"/>
              </a:lnSpc>
              <a:spcBef>
                <a:spcPts val="86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I.e.,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objective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protect against  adversaries who would do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harm  whether it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is intentional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or</a:t>
            </a:r>
            <a:r>
              <a:rPr dirty="0" sz="1800" spc="-2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not.</a:t>
            </a:r>
            <a:endParaRPr sz="1800">
              <a:latin typeface="Roboto"/>
              <a:cs typeface="Roboto"/>
            </a:endParaRPr>
          </a:p>
          <a:p>
            <a:pPr marL="393065" marR="65405" indent="-133985">
              <a:lnSpc>
                <a:spcPct val="116300"/>
              </a:lnSpc>
              <a:spcBef>
                <a:spcPts val="94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example,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national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a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multilayered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system that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protects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sovereignty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a state, its assets, its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resources,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its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people.''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Whitman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and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Mattford,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2022, p.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8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4806" y="1541780"/>
            <a:ext cx="414401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5" b="1">
                <a:solidFill>
                  <a:srgbClr val="C2132D"/>
                </a:solidFill>
                <a:latin typeface="Roboto"/>
                <a:cs typeface="Roboto"/>
              </a:rPr>
              <a:t>Security </a:t>
            </a:r>
            <a:r>
              <a:rPr dirty="0" sz="2150" b="1">
                <a:solidFill>
                  <a:srgbClr val="C2132D"/>
                </a:solidFill>
                <a:latin typeface="Roboto"/>
                <a:cs typeface="Roboto"/>
              </a:rPr>
              <a:t>in </a:t>
            </a:r>
            <a:r>
              <a:rPr dirty="0" sz="2150" spc="5" b="1">
                <a:solidFill>
                  <a:srgbClr val="C2132D"/>
                </a:solidFill>
                <a:latin typeface="Roboto"/>
                <a:cs typeface="Roboto"/>
              </a:rPr>
              <a:t>Modern</a:t>
            </a:r>
            <a:r>
              <a:rPr dirty="0" sz="2150" spc="-5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2150" b="1">
                <a:solidFill>
                  <a:srgbClr val="C2132D"/>
                </a:solidFill>
                <a:latin typeface="Roboto"/>
                <a:cs typeface="Roboto"/>
              </a:rPr>
              <a:t>Organizations</a:t>
            </a:r>
            <a:endParaRPr sz="215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66405" y="2225825"/>
            <a:ext cx="2978332" cy="30807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97475" y="5614669"/>
            <a:ext cx="406400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4139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Integrating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InfoSec within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Broader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Spectrum of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Firm's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Dimensions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9254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What is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Security?</a:t>
            </a:r>
            <a:endParaRPr sz="33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11949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What is Cyber/Information</a:t>
            </a:r>
            <a:r>
              <a:rPr dirty="0" sz="3350" spc="-5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Security?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376044"/>
            <a:ext cx="9706610" cy="325437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While some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researchers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distinguish between them, in this course, we will use both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terms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interchangeably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 Possible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definitions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for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cyber/information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security</a:t>
            </a:r>
            <a:r>
              <a:rPr dirty="0" sz="1800" spc="2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include:</a:t>
            </a:r>
            <a:endParaRPr sz="1800">
              <a:latin typeface="Roboto"/>
              <a:cs typeface="Roboto"/>
            </a:endParaRPr>
          </a:p>
          <a:p>
            <a:pPr marL="393065" marR="5080" indent="-133985">
              <a:lnSpc>
                <a:spcPct val="116300"/>
              </a:lnSpc>
              <a:spcBef>
                <a:spcPts val="1835"/>
              </a:spcBef>
              <a:buClr>
                <a:srgbClr val="C2132D"/>
              </a:buClr>
              <a:buFont typeface="Roboto"/>
              <a:buChar char="•"/>
              <a:tabLst>
                <a:tab pos="393700" algn="l"/>
              </a:tabLst>
            </a:pP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According </a:t>
            </a:r>
            <a:r>
              <a:rPr dirty="0" sz="1800" spc="-15" b="1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Merriam-Webster </a:t>
            </a:r>
            <a:r>
              <a:rPr dirty="0" sz="1800" spc="-15" b="1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Dictionary</a:t>
            </a:r>
            <a:r>
              <a:rPr dirty="0" sz="1800" spc="-15" b="1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cyber security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can be defined as: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“measures  taken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protect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computer or computer system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(as on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Internet)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against unauthorized  access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or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30" b="1">
                <a:solidFill>
                  <a:srgbClr val="C2132D"/>
                </a:solidFill>
                <a:latin typeface="Roboto"/>
                <a:cs typeface="Roboto"/>
              </a:rPr>
              <a:t>attack.”</a:t>
            </a:r>
            <a:endParaRPr sz="1800">
              <a:latin typeface="Roboto"/>
              <a:cs typeface="Roboto"/>
            </a:endParaRPr>
          </a:p>
          <a:p>
            <a:pPr marL="393065" marR="415290" indent="-133985">
              <a:lnSpc>
                <a:spcPct val="116900"/>
              </a:lnSpc>
              <a:spcBef>
                <a:spcPts val="850"/>
              </a:spcBef>
              <a:buClr>
                <a:srgbClr val="C2132D"/>
              </a:buClr>
              <a:buFont typeface="Roboto"/>
              <a:buChar char="•"/>
              <a:tabLst>
                <a:tab pos="393700" algn="l"/>
              </a:tabLst>
            </a:pP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According </a:t>
            </a:r>
            <a:r>
              <a:rPr dirty="0" sz="1800" spc="-15" b="1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b="1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SANS Institute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“information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security </a:t>
            </a:r>
            <a:r>
              <a:rPr dirty="0" sz="1800" spc="-10" b="1">
                <a:solidFill>
                  <a:srgbClr val="585D60"/>
                </a:solidFill>
                <a:latin typeface="Roboto"/>
                <a:cs typeface="Roboto"/>
              </a:rPr>
              <a:t>refers </a:t>
            </a:r>
            <a:r>
              <a:rPr dirty="0" sz="1800" spc="-15" b="1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processes and  methodologies which </a:t>
            </a:r>
            <a:r>
              <a:rPr dirty="0" sz="1800" spc="-10" b="1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designed and implemented </a:t>
            </a:r>
            <a:r>
              <a:rPr dirty="0" sz="1800" spc="-15" b="1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protect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print,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electronic,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or any  other form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of confidential, private and sensitive information </a:t>
            </a: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data </a:t>
            </a:r>
            <a:r>
              <a:rPr dirty="0" sz="1800" spc="-10" b="1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unauthorized  access,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use, misuse,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disclosure,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destruction,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modification,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or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20" b="1">
                <a:solidFill>
                  <a:srgbClr val="C2132D"/>
                </a:solidFill>
                <a:latin typeface="Roboto"/>
                <a:cs typeface="Roboto"/>
              </a:rPr>
              <a:t>disruption.</a:t>
            </a:r>
            <a:r>
              <a:rPr dirty="0" sz="1800" spc="-20" b="1">
                <a:solidFill>
                  <a:srgbClr val="585D60"/>
                </a:solidFill>
                <a:latin typeface="Roboto"/>
                <a:cs typeface="Roboto"/>
              </a:rPr>
              <a:t>"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67014" y="1508421"/>
            <a:ext cx="3325220" cy="3279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1700" y="1541780"/>
            <a:ext cx="9672320" cy="41078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5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2150" spc="10" b="1">
                <a:solidFill>
                  <a:srgbClr val="C2132D"/>
                </a:solidFill>
                <a:latin typeface="Roboto"/>
                <a:cs typeface="Roboto"/>
              </a:rPr>
              <a:t>CIA</a:t>
            </a:r>
            <a:r>
              <a:rPr dirty="0" sz="2150" spc="-7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2150" spc="-10" b="1">
                <a:solidFill>
                  <a:srgbClr val="C2132D"/>
                </a:solidFill>
                <a:latin typeface="Roboto"/>
                <a:cs typeface="Roboto"/>
              </a:rPr>
              <a:t>Triad:</a:t>
            </a:r>
            <a:endParaRPr sz="2150">
              <a:latin typeface="Roboto"/>
              <a:cs typeface="Roboto"/>
            </a:endParaRPr>
          </a:p>
          <a:p>
            <a:pPr marL="393065" marR="5668010" indent="-133985">
              <a:lnSpc>
                <a:spcPct val="116300"/>
              </a:lnSpc>
              <a:spcBef>
                <a:spcPts val="1914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Confidentiality: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Preventing  unauthorized reading/disclosure of  information.</a:t>
            </a:r>
            <a:endParaRPr sz="1800">
              <a:latin typeface="Roboto"/>
              <a:cs typeface="Roboto"/>
            </a:endParaRPr>
          </a:p>
          <a:p>
            <a:pPr marL="393065" marR="5763895" indent="-133985">
              <a:lnSpc>
                <a:spcPct val="114599"/>
              </a:lnSpc>
              <a:spcBef>
                <a:spcPts val="975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Integrity: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Preventing</a:t>
            </a:r>
            <a:r>
              <a:rPr dirty="0" sz="1800" spc="-55" b="1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unauthorized  modification of</a:t>
            </a:r>
            <a:r>
              <a:rPr dirty="0" sz="1800" spc="-10" b="1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information.</a:t>
            </a:r>
            <a:endParaRPr sz="1800">
              <a:latin typeface="Roboto"/>
              <a:cs typeface="Roboto"/>
            </a:endParaRPr>
          </a:p>
          <a:p>
            <a:pPr marL="393065" marR="5385435" indent="-133985">
              <a:lnSpc>
                <a:spcPct val="114599"/>
              </a:lnSpc>
              <a:spcBef>
                <a:spcPts val="975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Availability: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Preventing unauthorized  withholding of information/</a:t>
            </a:r>
            <a:r>
              <a:rPr dirty="0" sz="1800" spc="10" b="1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585D60"/>
                </a:solidFill>
                <a:latin typeface="Roboto"/>
                <a:cs typeface="Roboto"/>
              </a:rPr>
              <a:t>resources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750">
              <a:latin typeface="Roboto"/>
              <a:cs typeface="Roboto"/>
            </a:endParaRPr>
          </a:p>
          <a:p>
            <a:pPr marL="6329680" marR="5080" indent="-935355">
              <a:lnSpc>
                <a:spcPct val="114599"/>
              </a:lnSpc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Interconnected Core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Cybersecurity: 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CIA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Principles in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Focus.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52501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Information Security</a:t>
            </a:r>
            <a:r>
              <a:rPr dirty="0" sz="3350" spc="-6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Goals</a:t>
            </a:r>
            <a:endParaRPr sz="33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30225"/>
            <a:ext cx="653415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Class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Activity: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Explaining the </a:t>
            </a:r>
            <a:r>
              <a:rPr dirty="0" sz="3350" spc="20">
                <a:solidFill>
                  <a:srgbClr val="C2132D"/>
                </a:solidFill>
                <a:latin typeface="Roboto Condensed"/>
                <a:cs typeface="Roboto Condensed"/>
              </a:rPr>
              <a:t>CIA</a:t>
            </a:r>
            <a:r>
              <a:rPr dirty="0" sz="3350" spc="-10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-15">
                <a:solidFill>
                  <a:srgbClr val="C2132D"/>
                </a:solidFill>
                <a:latin typeface="Roboto Condensed"/>
                <a:cs typeface="Roboto Condensed"/>
              </a:rPr>
              <a:t>Triad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124075"/>
            <a:ext cx="9696450" cy="0"/>
          </a:xfrm>
          <a:custGeom>
            <a:avLst/>
            <a:gdLst/>
            <a:ahLst/>
            <a:cxnLst/>
            <a:rect l="l" t="t" r="r" b="b"/>
            <a:pathLst>
              <a:path w="9696450" h="0">
                <a:moveTo>
                  <a:pt x="0" y="0"/>
                </a:moveTo>
                <a:lnTo>
                  <a:pt x="9696449" y="0"/>
                </a:lnTo>
              </a:path>
            </a:pathLst>
          </a:custGeom>
          <a:ln w="19049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71675" y="3114674"/>
            <a:ext cx="1114424" cy="1666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76849" y="3114674"/>
            <a:ext cx="971549" cy="1666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24850" y="3114674"/>
            <a:ext cx="1333499" cy="1666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1700" y="4949825"/>
            <a:ext cx="9525635" cy="116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7575">
              <a:lnSpc>
                <a:spcPct val="100000"/>
              </a:lnSpc>
              <a:spcBef>
                <a:spcPts val="100"/>
              </a:spcBef>
              <a:tabLst>
                <a:tab pos="3731895" algn="l"/>
                <a:tab pos="6926580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Fadel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(Owner)	John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McClane (Client)	Hans Gruber (Bad</a:t>
            </a:r>
            <a:r>
              <a:rPr dirty="0" sz="1800" spc="-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Guy)</a:t>
            </a:r>
            <a:endParaRPr sz="1800">
              <a:latin typeface="Roboto"/>
              <a:cs typeface="Roboto"/>
            </a:endParaRPr>
          </a:p>
          <a:p>
            <a:pPr marL="12700" marR="5080">
              <a:lnSpc>
                <a:spcPct val="118100"/>
              </a:lnSpc>
              <a:spcBef>
                <a:spcPts val="1725"/>
              </a:spcBef>
            </a:pP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Your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task: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"Think-Pair-Share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activity"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Reflect individually,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then discuss with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partner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 finalize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explanation of the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CIA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principles in the MUOB context.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Write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it down in 2nd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panel.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1552575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2124075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1700" y="1673225"/>
            <a:ext cx="9406890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  <a:tabLst>
                <a:tab pos="144653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Activity	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Your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Solution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Roboto"/>
              <a:cs typeface="Roboto"/>
            </a:endParaRPr>
          </a:p>
          <a:p>
            <a:pPr marL="12700" marR="5080">
              <a:lnSpc>
                <a:spcPct val="118100"/>
              </a:lnSpc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Suppose that I would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like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start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online banking business, named Miami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University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Online  Bank (MUOB). Assume that we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have: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694912" y="320675"/>
            <a:ext cx="1397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C2132D"/>
                </a:solidFill>
                <a:latin typeface="Courier New"/>
                <a:cs typeface="Courier New"/>
              </a:rPr>
              <a:t>07:00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9723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>
                <a:solidFill>
                  <a:srgbClr val="C2132D"/>
                </a:solidFill>
              </a:rPr>
              <a:t>Beyond </a:t>
            </a:r>
            <a:r>
              <a:rPr dirty="0" sz="3350" spc="10">
                <a:solidFill>
                  <a:srgbClr val="C2132D"/>
                </a:solidFill>
              </a:rPr>
              <a:t>the </a:t>
            </a:r>
            <a:r>
              <a:rPr dirty="0" sz="3350" spc="15">
                <a:solidFill>
                  <a:srgbClr val="C2132D"/>
                </a:solidFill>
              </a:rPr>
              <a:t>CIA: </a:t>
            </a:r>
            <a:r>
              <a:rPr dirty="0" sz="3350" spc="10">
                <a:solidFill>
                  <a:srgbClr val="C2132D"/>
                </a:solidFill>
              </a:rPr>
              <a:t>Other InfoSec</a:t>
            </a:r>
            <a:r>
              <a:rPr dirty="0" sz="3350" spc="-1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Objectives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3811269" y="1666256"/>
            <a:ext cx="3969359" cy="447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5770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Risk Management</a:t>
            </a:r>
            <a:r>
              <a:rPr dirty="0" sz="3350" spc="-4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Controls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376044"/>
            <a:ext cx="9463405" cy="359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6395">
              <a:lnSpc>
                <a:spcPct val="118100"/>
              </a:lnSpc>
              <a:spcBef>
                <a:spcPts val="100"/>
              </a:spcBef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Effective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cybersecurity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begins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implementing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diverse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risk management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controls,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each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targeting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specific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security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aspects:</a:t>
            </a:r>
            <a:endParaRPr sz="1800">
              <a:latin typeface="Roboto"/>
              <a:cs typeface="Roboto"/>
            </a:endParaRPr>
          </a:p>
          <a:p>
            <a:pPr marL="393065" marR="5080" indent="-133985">
              <a:lnSpc>
                <a:spcPct val="114599"/>
              </a:lnSpc>
              <a:spcBef>
                <a:spcPts val="1870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Administrative: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Includes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development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deployment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policies 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procedures;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 example: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Password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policies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Principal of least privilege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(POLP)</a:t>
            </a:r>
            <a:endParaRPr sz="1800">
              <a:latin typeface="Roboto"/>
              <a:cs typeface="Roboto"/>
            </a:endParaRPr>
          </a:p>
          <a:p>
            <a:pPr marL="393065" marR="250825" indent="-133985">
              <a:lnSpc>
                <a:spcPct val="118100"/>
              </a:lnSpc>
              <a:spcBef>
                <a:spcPts val="900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Physical: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addition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securing a 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firm’s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premises through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doors/locks/etc., typical risk  management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controls utilize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the: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Principal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separation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duties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 419: Data-Driven Security</dc:title>
  <dcterms:created xsi:type="dcterms:W3CDTF">2025-01-28T02:29:18Z</dcterms:created>
  <dcterms:modified xsi:type="dcterms:W3CDTF">2025-01-28T02:29:18Z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2025-01-28T00:00:00Z</vt:filetime>
  </property>
  <property fmtid="{D5CDD505-2E9C-101B-9397-08002B2CF9AE}" pid="3" name="Creator">
    <vt:lpwstr>Mozilla/5.0 (Windows NT 10.0; Win64; x64) AppleWebKit/537.36 (KHTML, like Gecko) Chrome/132.0.0.0 Safari/537.36</vt:lpwstr>
  </property>
  <property fmtid="{D5CDD505-2E9C-101B-9397-08002B2CF9AE}" pid="4" name="LastSaved">
    <vt:filetime>2025-01-28T00:00:00Z</vt:filetime>
  </property>
</Properties>
</file>